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99" r:id="rId3"/>
    <p:sldId id="301" r:id="rId4"/>
    <p:sldId id="302" r:id="rId5"/>
    <p:sldId id="258" r:id="rId6"/>
    <p:sldId id="257" r:id="rId7"/>
    <p:sldId id="263" r:id="rId8"/>
    <p:sldId id="264" r:id="rId9"/>
    <p:sldId id="265" r:id="rId10"/>
    <p:sldId id="307" r:id="rId11"/>
    <p:sldId id="294" r:id="rId12"/>
    <p:sldId id="266" r:id="rId13"/>
    <p:sldId id="287" r:id="rId14"/>
    <p:sldId id="284" r:id="rId15"/>
    <p:sldId id="309" r:id="rId16"/>
    <p:sldId id="308" r:id="rId17"/>
    <p:sldId id="270" r:id="rId18"/>
    <p:sldId id="260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orient="horz" pos="3923" userDrawn="1">
          <p15:clr>
            <a:srgbClr val="A4A3A4"/>
          </p15:clr>
        </p15:guide>
        <p15:guide id="11" pos="272" userDrawn="1">
          <p15:clr>
            <a:srgbClr val="A4A3A4"/>
          </p15:clr>
        </p15:guide>
        <p15:guide id="12" pos="7408" userDrawn="1">
          <p15:clr>
            <a:srgbClr val="A4A3A4"/>
          </p15:clr>
        </p15:guide>
        <p15:guide id="14" pos="3961" userDrawn="1">
          <p15:clr>
            <a:srgbClr val="A4A3A4"/>
          </p15:clr>
        </p15:guide>
        <p15:guide id="15" pos="3719" userDrawn="1">
          <p15:clr>
            <a:srgbClr val="A4A3A4"/>
          </p15:clr>
        </p15:guide>
        <p15:guide id="17" orient="horz" pos="2309" userDrawn="1">
          <p15:clr>
            <a:srgbClr val="A4A3A4"/>
          </p15:clr>
        </p15:guide>
        <p15:guide id="18" orient="horz" pos="691" userDrawn="1">
          <p15:clr>
            <a:srgbClr val="A4A3A4"/>
          </p15:clr>
        </p15:guide>
        <p15:guide id="19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7639"/>
    <a:srgbClr val="089045"/>
    <a:srgbClr val="A60B16"/>
    <a:srgbClr val="E2001A"/>
    <a:srgbClr val="7B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7626EF-2270-6E46-B1F6-D00B5CADC9EA}" v="60" dt="2024-08-31T17:48:50.577"/>
  </p1510:revLst>
</p1510:revInfo>
</file>

<file path=ppt/tableStyles.xml><?xml version="1.0" encoding="utf-8"?>
<a:tblStyleLst xmlns:a="http://schemas.openxmlformats.org/drawingml/2006/main" def="{93296810-A885-4BE3-A3E7-6D5BEEA58F3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38" autoAdjust="0"/>
    <p:restoredTop sz="91876" autoAdjust="0"/>
  </p:normalViewPr>
  <p:slideViewPr>
    <p:cSldViewPr showGuides="1">
      <p:cViewPr varScale="1">
        <p:scale>
          <a:sx n="93" d="100"/>
          <a:sy n="93" d="100"/>
        </p:scale>
        <p:origin x="224" y="864"/>
      </p:cViewPr>
      <p:guideLst>
        <p:guide orient="horz" pos="3923"/>
        <p:guide pos="272"/>
        <p:guide pos="7408"/>
        <p:guide pos="3961"/>
        <p:guide pos="3719"/>
        <p:guide orient="horz" pos="2309"/>
        <p:guide orient="horz" pos="69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38C09-52C8-E244-A6D3-4B20B6F647FD}" type="datetimeFigureOut">
              <a:rPr lang="en-US" smtClean="0"/>
              <a:t>8/30/24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10208-73B9-084D-BAEA-2C1EDCC0F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136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svg>
</file>

<file path=ppt/media/image20.png>
</file>

<file path=ppt/media/image21.png>
</file>

<file path=ppt/media/image3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BB2D-473E-4001-AEF2-40B6F6C8E08C}" type="datetimeFigureOut">
              <a:rPr lang="de-CH" smtClean="0"/>
              <a:t>30.08.24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5CF0-5FCF-41C9-B381-1D3C8AC05A9A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22204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CSCS our aim was to have convergence between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Maintain high-performance while having the flexibility to tailor the platform and service that we deliver to different partners on a single management plane or research infrastructure.</a:t>
            </a:r>
            <a:br>
              <a:rPr lang="en-US" dirty="0"/>
            </a:b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</a:t>
            </a:r>
            <a:r>
              <a:rPr lang="en-US" b="1" dirty="0"/>
              <a:t>left</a:t>
            </a:r>
            <a:r>
              <a:rPr lang="en-US" dirty="0"/>
              <a:t> we have the fully integrated </a:t>
            </a:r>
            <a:r>
              <a:rPr lang="en-US" dirty="0" err="1"/>
              <a:t>sw</a:t>
            </a:r>
            <a:r>
              <a:rPr lang="en-US" dirty="0"/>
              <a:t> stack in HPC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On the right we have the layered </a:t>
            </a:r>
            <a:r>
              <a:rPr lang="en-US" dirty="0" err="1"/>
              <a:t>comoposition</a:t>
            </a:r>
            <a:r>
              <a:rPr lang="en-US" dirty="0"/>
              <a:t> typical of the cloud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have bare metal, virtualization then the three layers of IaaS, PaaS and BaaS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Business as a service is the product that is delivered to and used by the users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And we have </a:t>
            </a:r>
            <a:r>
              <a:rPr lang="en-US" dirty="0" err="1"/>
              <a:t>authenticiation</a:t>
            </a:r>
            <a:r>
              <a:rPr lang="en-US" dirty="0"/>
              <a:t> to provides access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We want to cherry pick and adapt these concepts to deliver more flexible HPC environments.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First, from HPC world we want to retain the high-performance aspects of HPC deployments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spend a lot of money on highly specialized systems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Network and accelerators with optimized drivers and libraries configured for optimal perf.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Provide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Second, from the cloud world we want to take advantage of the flexibility of the cloud to start offering tailored solutions instead of requiring all communities to use a ”one-size-fits all” solution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 provide infra or platforms to users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This requires multi-tenancy, which is _not_ a given on the traditional HPC stack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We need APIs between layers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Infrastructure as code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On top of that we want to deliver services tailored to the different domains: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E.g. ML/Ai have different requirements and expectations from Climate modelling users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E.g. WLM manager customization, </a:t>
            </a:r>
            <a:r>
              <a:rPr lang="en-US" dirty="0" err="1"/>
              <a:t>containersed</a:t>
            </a:r>
            <a:r>
              <a:rPr lang="en-US" dirty="0"/>
              <a:t> service delivery, MPI vs NCCL, etc.</a:t>
            </a:r>
            <a:br>
              <a:rPr lang="en-US" dirty="0"/>
            </a:br>
            <a:endParaRPr lang="en-US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In the end the final goal is to have science as a service on HPC delivered to communities.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6235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objective is to implement these layers</a:t>
            </a:r>
          </a:p>
          <a:p>
            <a:r>
              <a:rPr lang="en-US" dirty="0"/>
              <a:t>  they don’t exactly match those that you might expect in the cloud</a:t>
            </a:r>
          </a:p>
          <a:p>
            <a:endParaRPr lang="en-US" dirty="0"/>
          </a:p>
          <a:p>
            <a:r>
              <a:rPr lang="en-US" dirty="0"/>
              <a:t>1. First, we have an infrastructure layer</a:t>
            </a:r>
          </a:p>
          <a:p>
            <a:r>
              <a:rPr lang="en-US" dirty="0"/>
              <a:t>  this might seem a bit odd at first, because we have installed a large HPC system as infrastructure on our machine room floor.</a:t>
            </a:r>
          </a:p>
          <a:p>
            <a:r>
              <a:rPr lang="en-US" dirty="0"/>
              <a:t>2. Second service management layer through which we can manage and orchestrate services much like in the cloud</a:t>
            </a:r>
          </a:p>
          <a:p>
            <a:r>
              <a:rPr lang="en-US" dirty="0"/>
              <a:t>3. Finally we have user environment services that imp0lement science as a service – the tools used directly by </a:t>
            </a:r>
            <a:r>
              <a:rPr lang="en-US" dirty="0" err="1"/>
              <a:t>scientiests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Starting with these concepts, let’s start digging into the roles associated with them</a:t>
            </a:r>
          </a:p>
          <a:p>
            <a:endParaRPr lang="en-US" dirty="0"/>
          </a:p>
          <a:p>
            <a:r>
              <a:rPr lang="en-US" dirty="0"/>
              <a:t>At the bottom, the role will be an infrastructure tenant admin</a:t>
            </a:r>
          </a:p>
          <a:p>
            <a:r>
              <a:rPr lang="en-US" dirty="0"/>
              <a:t>  if you are the owner of the system, like CSCS, you are most likely to be the infra tenant.</a:t>
            </a:r>
          </a:p>
          <a:p>
            <a:r>
              <a:rPr lang="en-US" dirty="0"/>
              <a:t>  But we can give some access to this layer to partners and institutions</a:t>
            </a:r>
          </a:p>
          <a:p>
            <a:r>
              <a:rPr lang="en-US" dirty="0"/>
              <a:t>    To do that we need a very clean interface to the provisioning services</a:t>
            </a:r>
          </a:p>
          <a:p>
            <a:r>
              <a:rPr lang="en-US" dirty="0"/>
              <a:t>    After that, if we do network segregation we have hard tenancy, where the resources really are in the hands of the external partner in terms of access</a:t>
            </a:r>
          </a:p>
          <a:p>
            <a:endParaRPr lang="en-US" dirty="0"/>
          </a:p>
          <a:p>
            <a:r>
              <a:rPr lang="en-US" dirty="0"/>
              <a:t>After that, once the resources have been partitioned we have service management.</a:t>
            </a:r>
          </a:p>
          <a:p>
            <a:r>
              <a:rPr lang="en-US" dirty="0"/>
              <a:t>   if we do resource labelling at this level we have what we call a “soft tenant” and these </a:t>
            </a:r>
            <a:r>
              <a:rPr lang="en-US" dirty="0" err="1"/>
              <a:t>resouces</a:t>
            </a:r>
            <a:r>
              <a:rPr lang="en-US" dirty="0"/>
              <a:t> will be managed by CSCS, and run for the specific institution.</a:t>
            </a:r>
          </a:p>
          <a:p>
            <a:r>
              <a:rPr lang="en-US" dirty="0"/>
              <a:t>  you can deploy services on top of it</a:t>
            </a:r>
          </a:p>
          <a:p>
            <a:r>
              <a:rPr lang="en-US" dirty="0"/>
              <a:t>  there are two aspects of this</a:t>
            </a:r>
          </a:p>
          <a:p>
            <a:r>
              <a:rPr lang="en-US" dirty="0"/>
              <a:t>    there is the orchestration of the services</a:t>
            </a:r>
          </a:p>
          <a:p>
            <a:r>
              <a:rPr lang="en-US" dirty="0"/>
              <a:t>    the second is having everything possible running in containers – a container-first strategy. Felipe will be presenting this tomorrow after lunch</a:t>
            </a:r>
          </a:p>
          <a:p>
            <a:endParaRPr lang="en-US" dirty="0"/>
          </a:p>
          <a:p>
            <a:r>
              <a:rPr lang="en-US" dirty="0"/>
              <a:t>Then on top we have the user environment services that are tailored for and used by end users.</a:t>
            </a:r>
          </a:p>
          <a:p>
            <a:r>
              <a:rPr lang="en-US" dirty="0"/>
              <a:t>  Programable resource access through </a:t>
            </a:r>
            <a:r>
              <a:rPr lang="en-US" dirty="0" err="1"/>
              <a:t>firecrest</a:t>
            </a:r>
            <a:r>
              <a:rPr lang="en-US" dirty="0"/>
              <a:t> allows us to build interfaces to HPC resources through the web or applications – no </a:t>
            </a:r>
            <a:r>
              <a:rPr lang="en-US" dirty="0" err="1"/>
              <a:t>ssh</a:t>
            </a:r>
            <a:r>
              <a:rPr lang="en-US" dirty="0"/>
              <a:t> required</a:t>
            </a:r>
          </a:p>
          <a:p>
            <a:r>
              <a:rPr lang="en-US" dirty="0"/>
              <a:t>  We can deliver customized programming environments</a:t>
            </a:r>
          </a:p>
          <a:p>
            <a:r>
              <a:rPr lang="en-US" dirty="0"/>
              <a:t>  Another example is providing publicly available CI/CD services that let users deploy software on the systems from GitHub/GitLab or Bitbucket repositories.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4781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have a more detailed look at the soft tenants operational view</a:t>
            </a:r>
          </a:p>
          <a:p>
            <a:endParaRPr lang="en-US" dirty="0"/>
          </a:p>
          <a:p>
            <a:r>
              <a:rPr lang="en-US" dirty="0"/>
              <a:t>This is a </a:t>
            </a:r>
            <a:r>
              <a:rPr lang="en-US" dirty="0" err="1"/>
              <a:t>tennant</a:t>
            </a:r>
            <a:r>
              <a:rPr lang="en-US" dirty="0"/>
              <a:t> for whom CSCS has deployed the infrastructure – they don’t manage the node images or operations like rebooting.</a:t>
            </a:r>
          </a:p>
          <a:p>
            <a:endParaRPr lang="en-US" dirty="0"/>
          </a:p>
          <a:p>
            <a:r>
              <a:rPr lang="en-US" dirty="0"/>
              <a:t>Everything is inside the CSCS site wide network.</a:t>
            </a:r>
          </a:p>
          <a:p>
            <a:endParaRPr lang="en-US" dirty="0"/>
          </a:p>
          <a:p>
            <a:r>
              <a:rPr lang="en-US" dirty="0"/>
              <a:t>On the right we have the management plane which manages the services on the resource plane</a:t>
            </a:r>
          </a:p>
          <a:p>
            <a:endParaRPr lang="en-US" dirty="0"/>
          </a:p>
          <a:p>
            <a:r>
              <a:rPr lang="en-US" dirty="0"/>
              <a:t>A resource labeling is used to assign the nodes to the tenant</a:t>
            </a:r>
          </a:p>
          <a:p>
            <a:r>
              <a:rPr lang="en-US" dirty="0"/>
              <a:t>  CSCS provide the base image and network configuration</a:t>
            </a:r>
          </a:p>
          <a:p>
            <a:r>
              <a:rPr lang="en-US" dirty="0"/>
              <a:t>  Some services that we might </a:t>
            </a:r>
            <a:r>
              <a:rPr lang="en-US" dirty="0" err="1"/>
              <a:t>epect</a:t>
            </a:r>
            <a:r>
              <a:rPr lang="en-US" dirty="0"/>
              <a:t> to be managed through CSM are provided on a separate k8s cluster</a:t>
            </a:r>
          </a:p>
          <a:p>
            <a:r>
              <a:rPr lang="en-US" dirty="0"/>
              <a:t>    e.g. </a:t>
            </a:r>
            <a:r>
              <a:rPr lang="en-US" dirty="0" err="1"/>
              <a:t>slurm</a:t>
            </a:r>
            <a:r>
              <a:rPr lang="en-US" dirty="0"/>
              <a:t> controller, nomad, etc.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tennent</a:t>
            </a:r>
            <a:r>
              <a:rPr lang="en-US" dirty="0"/>
              <a:t> admin can use CSCS IAM to manage the system</a:t>
            </a:r>
          </a:p>
          <a:p>
            <a:r>
              <a:rPr lang="en-US" dirty="0"/>
              <a:t>  through manta to access CSM – implements access control so that a platform </a:t>
            </a:r>
            <a:r>
              <a:rPr lang="en-US" dirty="0" err="1"/>
              <a:t>tennent</a:t>
            </a:r>
            <a:r>
              <a:rPr lang="en-US" dirty="0"/>
              <a:t> can only change the </a:t>
            </a:r>
            <a:r>
              <a:rPr lang="en-US" dirty="0" err="1"/>
              <a:t>configuratiojn</a:t>
            </a:r>
            <a:r>
              <a:rPr lang="en-US" dirty="0"/>
              <a:t> of certain nodes.</a:t>
            </a:r>
          </a:p>
          <a:p>
            <a:r>
              <a:rPr lang="en-US" dirty="0"/>
              <a:t>  the </a:t>
            </a:r>
            <a:r>
              <a:rPr lang="en-US" dirty="0" err="1"/>
              <a:t>tennent</a:t>
            </a:r>
            <a:r>
              <a:rPr lang="en-US" dirty="0"/>
              <a:t> can also update the services, through pipelines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tenant users has access to the resource plane</a:t>
            </a:r>
          </a:p>
          <a:p>
            <a:r>
              <a:rPr lang="en-US" dirty="0"/>
              <a:t>  a subset of the compute nodes provided to the </a:t>
            </a:r>
            <a:r>
              <a:rPr lang="en-US" dirty="0" err="1"/>
              <a:t>tennant</a:t>
            </a:r>
            <a:endParaRPr lang="en-US" dirty="0"/>
          </a:p>
          <a:p>
            <a:r>
              <a:rPr lang="en-US" dirty="0"/>
              <a:t>  the network</a:t>
            </a:r>
          </a:p>
          <a:p>
            <a:r>
              <a:rPr lang="en-US"/>
              <a:t>  storage (which can’t be partitioned yet, due to limitations of current HPC file systems)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9205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start with a view of some of the different platforms that are currently deployed on Alps.</a:t>
            </a:r>
          </a:p>
          <a:p>
            <a:endParaRPr lang="en-US" dirty="0"/>
          </a:p>
          <a:p>
            <a:r>
              <a:rPr lang="en-US" dirty="0"/>
              <a:t>We start with different platforms</a:t>
            </a:r>
          </a:p>
          <a:p>
            <a:pPr marL="171450" indent="-171450">
              <a:buFontTx/>
              <a:buChar char="-"/>
            </a:pPr>
            <a:r>
              <a:rPr lang="en-US" dirty="0"/>
              <a:t>Trad HPC, ML and W&amp;C platform</a:t>
            </a:r>
          </a:p>
          <a:p>
            <a:pPr marL="171450" indent="-171450">
              <a:buFontTx/>
              <a:buChar char="-"/>
            </a:pPr>
            <a:r>
              <a:rPr lang="en-US" dirty="0"/>
              <a:t>ICON-22 is the </a:t>
            </a:r>
            <a:r>
              <a:rPr lang="en-US" dirty="0" err="1"/>
              <a:t>MetteoSwiss</a:t>
            </a:r>
            <a:r>
              <a:rPr lang="en-US" dirty="0"/>
              <a:t> platform for their operational and </a:t>
            </a:r>
            <a:r>
              <a:rPr lang="en-US" dirty="0" err="1"/>
              <a:t>r&amp;d</a:t>
            </a:r>
            <a:r>
              <a:rPr lang="en-US" dirty="0"/>
              <a:t> </a:t>
            </a:r>
            <a:r>
              <a:rPr lang="en-US" dirty="0" err="1"/>
              <a:t>vClusters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Merlin 7 is the only hard </a:t>
            </a:r>
            <a:r>
              <a:rPr lang="en-US" dirty="0" err="1"/>
              <a:t>tennent</a:t>
            </a:r>
            <a:r>
              <a:rPr lang="en-US" dirty="0"/>
              <a:t> currently on the system – for the PSI research center near Zurich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In the future there will be more</a:t>
            </a:r>
          </a:p>
          <a:p>
            <a:pPr marL="628650" lvl="1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A platform can have multiple </a:t>
            </a:r>
            <a:r>
              <a:rPr lang="en-US" dirty="0" err="1"/>
              <a:t>vClusters</a:t>
            </a:r>
            <a:endParaRPr lang="en-US" dirty="0"/>
          </a:p>
          <a:p>
            <a:pPr marL="628650" lvl="1" indent="-171450">
              <a:buFontTx/>
              <a:buChar char="-"/>
            </a:pPr>
            <a:r>
              <a:rPr lang="en-US" dirty="0"/>
              <a:t>E.g. MCH have one for </a:t>
            </a:r>
            <a:r>
              <a:rPr lang="en-US" dirty="0" err="1"/>
              <a:t>r&amp;d</a:t>
            </a:r>
            <a:r>
              <a:rPr lang="en-US" dirty="0"/>
              <a:t> and one for production (operational daily forecasts)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E.g. one for deployment and a TDS for staging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E.g. the HPC platform will have one for batch jobs and one for interactive use cases (like </a:t>
            </a:r>
            <a:r>
              <a:rPr lang="en-US" dirty="0" err="1"/>
              <a:t>Jupyter</a:t>
            </a:r>
            <a:r>
              <a:rPr lang="en-US" dirty="0"/>
              <a:t>) where a subset of the resources on the node are assigned to a job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Personally I am excited about using this to let developers have access to a real HPC resource with their IDE, for which only 1/8 of a GPU might be required.</a:t>
            </a:r>
          </a:p>
          <a:p>
            <a:pPr marL="171450" lvl="0" indent="-171450">
              <a:buFontTx/>
              <a:buChar char="-"/>
            </a:pPr>
            <a:endParaRPr lang="en-US" dirty="0"/>
          </a:p>
          <a:p>
            <a:pPr marL="171450" lvl="0" indent="-171450">
              <a:buFontTx/>
              <a:buChar char="-"/>
            </a:pPr>
            <a:r>
              <a:rPr lang="en-US" dirty="0"/>
              <a:t>An infrastructure </a:t>
            </a:r>
            <a:r>
              <a:rPr lang="en-US" dirty="0" err="1"/>
              <a:t>tennent</a:t>
            </a:r>
            <a:r>
              <a:rPr lang="en-US" dirty="0"/>
              <a:t> has access to the management plane, i.e. CSM in our case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Allows them to perform actions like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Reboot nodes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Reconfigure nodes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A platform </a:t>
            </a:r>
            <a:r>
              <a:rPr lang="en-US" dirty="0" err="1"/>
              <a:t>tennant</a:t>
            </a:r>
            <a:r>
              <a:rPr lang="en-US" dirty="0"/>
              <a:t> is responsible for deploying the services on their platform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E.e.</a:t>
            </a:r>
            <a:r>
              <a:rPr lang="en-US" dirty="0"/>
              <a:t> Swiss AI </a:t>
            </a:r>
            <a:r>
              <a:rPr lang="en-US" dirty="0" err="1"/>
              <a:t>initative</a:t>
            </a:r>
            <a:r>
              <a:rPr lang="en-US" dirty="0"/>
              <a:t> providing some container services, performing ticketing, etc.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4590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CopertinaAR20113stesa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018" b="4165"/>
          <a:stretch/>
        </p:blipFill>
        <p:spPr>
          <a:xfrm>
            <a:off x="0" y="1236663"/>
            <a:ext cx="12192000" cy="21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72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1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156" b="7446"/>
          <a:stretch/>
        </p:blipFill>
        <p:spPr>
          <a:xfrm>
            <a:off x="0" y="1231900"/>
            <a:ext cx="12192000" cy="2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/>
              <a:t>Thank you for your attention.</a:t>
            </a:r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0593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3" b="20363"/>
          <a:stretch/>
        </p:blipFill>
        <p:spPr bwMode="auto">
          <a:xfrm>
            <a:off x="0" y="1236663"/>
            <a:ext cx="12192000" cy="219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29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11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4" b="17065"/>
          <a:stretch/>
        </p:blipFill>
        <p:spPr>
          <a:xfrm>
            <a:off x="0" y="1236663"/>
            <a:ext cx="12192000" cy="21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29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of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31800" y="1087439"/>
            <a:ext cx="11328400" cy="5140325"/>
          </a:xfrm>
          <a:solidFill>
            <a:schemeClr val="bg1">
              <a:lumMod val="95000"/>
            </a:schemeClr>
          </a:solidFill>
        </p:spPr>
        <p:txBody>
          <a:bodyPr tIns="57600"/>
          <a:lstStyle>
            <a:lvl1pPr marL="627063" indent="-541338">
              <a:buFont typeface="+mj-lt"/>
              <a:buAutoNum type="arabicPeriod"/>
              <a:defRPr/>
            </a:lvl1pPr>
            <a:lvl2pPr>
              <a:spcBef>
                <a:spcPts val="0"/>
              </a:spcBef>
              <a:defRPr/>
            </a:lvl2pPr>
          </a:lstStyle>
          <a:p>
            <a:pPr lvl="0"/>
            <a:r>
              <a:rPr lang="en-US" noProof="0" dirty="0" err="1"/>
              <a:t>Textmasterformat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6184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2349500"/>
            <a:ext cx="11328400" cy="1079500"/>
          </a:xfrm>
        </p:spPr>
        <p:txBody>
          <a:bodyPr lIns="0" tIns="0" rIns="0" bIns="7200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7" descr="CSCS_RGB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9" descr="eth_logo_kurz_pos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6809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087439"/>
            <a:ext cx="11328400" cy="5140325"/>
          </a:xfrm>
        </p:spPr>
        <p:txBody>
          <a:bodyPr tIns="57600"/>
          <a:lstStyle>
            <a:lvl2pPr>
              <a:spcBef>
                <a:spcPts val="0"/>
              </a:spcBef>
              <a:defRPr/>
            </a:lvl2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66792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087438"/>
            <a:ext cx="5471584" cy="5140325"/>
          </a:xfrm>
        </p:spPr>
        <p:txBody>
          <a:bodyPr tIns="72000">
            <a:normAutofit/>
          </a:bodyPr>
          <a:lstStyle>
            <a:lvl1pPr>
              <a:defRPr sz="2000"/>
            </a:lvl1pPr>
            <a:lvl2pPr>
              <a:spcBef>
                <a:spcPts val="0"/>
              </a:spcBef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88617" y="1087438"/>
            <a:ext cx="5471583" cy="5140325"/>
          </a:xfrm>
        </p:spPr>
        <p:txBody>
          <a:bodyPr tIns="72000">
            <a:normAutofit/>
          </a:bodyPr>
          <a:lstStyle>
            <a:lvl1pPr>
              <a:defRPr sz="2000"/>
            </a:lvl1pPr>
            <a:lvl2pPr>
              <a:spcBef>
                <a:spcPts val="0"/>
              </a:spcBef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746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t>‹#›</a:t>
            </a:fld>
            <a:endParaRPr lang="de-CH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431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13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  <a:prstGeom prst="rect">
            <a:avLst/>
          </a:prstGeom>
        </p:spPr>
        <p:txBody>
          <a:bodyPr vert="horz" lIns="0" tIns="45720" rIns="0" bIns="72000" rtlCol="0" anchor="b" anchorCtr="0">
            <a:normAutofit/>
          </a:bodyPr>
          <a:lstStyle/>
          <a:p>
            <a:r>
              <a:rPr lang="en-US" noProof="0" dirty="0" err="1"/>
              <a:t>Titelmasterformat</a:t>
            </a:r>
            <a:r>
              <a:rPr lang="en-US" noProof="0" dirty="0"/>
              <a:t> </a:t>
            </a:r>
            <a:r>
              <a:rPr lang="en-US" noProof="0" dirty="0" err="1"/>
              <a:t>durch</a:t>
            </a:r>
            <a:r>
              <a:rPr lang="en-US" noProof="0" dirty="0"/>
              <a:t> </a:t>
            </a:r>
            <a:r>
              <a:rPr lang="en-US" noProof="0" dirty="0" err="1"/>
              <a:t>Klicken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087439"/>
            <a:ext cx="11328400" cy="500585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 dirty="0" err="1"/>
              <a:t>Textmasterformat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  <p:cxnSp>
        <p:nvCxnSpPr>
          <p:cNvPr id="8" name="Gerade Verbindung 7"/>
          <p:cNvCxnSpPr/>
          <p:nvPr/>
        </p:nvCxnSpPr>
        <p:spPr>
          <a:xfrm>
            <a:off x="6096000" y="6456392"/>
            <a:ext cx="0" cy="14401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 descr="eth_logo_kurz_pos.eps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48213" y="6458507"/>
            <a:ext cx="815851" cy="13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6" descr="CSCS_2_RGB.eps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83" y="6302962"/>
            <a:ext cx="1081257" cy="439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60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1" r:id="rId2"/>
    <p:sldLayoutId id="2147483672" r:id="rId3"/>
    <p:sldLayoutId id="2147483673" r:id="rId4"/>
    <p:sldLayoutId id="2147483662" r:id="rId5"/>
    <p:sldLayoutId id="2147483670" r:id="rId6"/>
    <p:sldLayoutId id="2147483652" r:id="rId7"/>
    <p:sldLayoutId id="2147483654" r:id="rId8"/>
    <p:sldLayoutId id="2147483655" r:id="rId9"/>
    <p:sldLayoutId id="2147483664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spcAft>
          <a:spcPts val="600"/>
        </a:spcAft>
        <a:buClr>
          <a:srgbClr val="A60B16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0"/>
        </a:spcBef>
        <a:buClr>
          <a:srgbClr val="A60B16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Alps technology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CSCS User Lab Day 2024</a:t>
            </a:r>
          </a:p>
          <a:p>
            <a:r>
              <a:rPr lang="en-US" dirty="0"/>
              <a:t>Maxime Martinasso, CSCS</a:t>
            </a:r>
          </a:p>
        </p:txBody>
      </p:sp>
    </p:spTree>
    <p:extLst>
      <p:ext uri="{BB962C8B-B14F-4D97-AF65-F5344CB8AC3E}">
        <p14:creationId xmlns:p14="http://schemas.microsoft.com/office/powerpoint/2010/main" val="865292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10</a:t>
            </a:fld>
            <a:endParaRPr lang="de-CH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05AF6060-C677-9ACD-4659-373473EB1D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4422471"/>
              </p:ext>
            </p:extLst>
          </p:nvPr>
        </p:nvGraphicFramePr>
        <p:xfrm>
          <a:off x="431800" y="1340768"/>
          <a:ext cx="11328400" cy="22860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656088">
                  <a:extLst>
                    <a:ext uri="{9D8B030D-6E8A-4147-A177-3AD203B41FA5}">
                      <a16:colId xmlns:a16="http://schemas.microsoft.com/office/drawing/2014/main" val="3789989667"/>
                    </a:ext>
                  </a:extLst>
                </a:gridCol>
                <a:gridCol w="6672312">
                  <a:extLst>
                    <a:ext uri="{9D8B030D-6E8A-4147-A177-3AD203B41FA5}">
                      <a16:colId xmlns:a16="http://schemas.microsoft.com/office/drawing/2014/main" val="39866021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Problem statements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648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One-size does not fit 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err="1"/>
                        <a:t>vCluster</a:t>
                      </a:r>
                      <a:r>
                        <a:rPr lang="en-GB" sz="2400" dirty="0"/>
                        <a:t>, </a:t>
                      </a:r>
                      <a:r>
                        <a:rPr lang="en-GB" sz="2400" dirty="0" err="1"/>
                        <a:t>OpenCHAMI</a:t>
                      </a:r>
                      <a:r>
                        <a:rPr lang="en-GB" sz="2400" dirty="0"/>
                        <a:t>, </a:t>
                      </a:r>
                      <a:r>
                        <a:rPr lang="en-GB" sz="2400" dirty="0" err="1"/>
                        <a:t>uenv</a:t>
                      </a:r>
                      <a:endParaRPr lang="en-GB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584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Sustainable software dev.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CI/CD, FirecREST, Sarus, </a:t>
                      </a:r>
                      <a:r>
                        <a:rPr lang="en-GB" sz="2400" dirty="0" err="1"/>
                        <a:t>ReFrame</a:t>
                      </a:r>
                      <a:r>
                        <a:rPr lang="en-GB" sz="2400" dirty="0"/>
                        <a:t>, </a:t>
                      </a:r>
                      <a:r>
                        <a:rPr lang="en-GB" sz="2400" dirty="0" err="1"/>
                        <a:t>vCluster</a:t>
                      </a:r>
                      <a:endParaRPr lang="en-GB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8137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Large data 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Distributed Alps, </a:t>
                      </a:r>
                      <a:r>
                        <a:rPr lang="en-GB" sz="2400" dirty="0" err="1"/>
                        <a:t>vCluster</a:t>
                      </a:r>
                      <a:endParaRPr lang="en-GB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008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/>
                        <a:t>Flexible scientific workflows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FirecREST, Sarus, </a:t>
                      </a:r>
                      <a:r>
                        <a:rPr lang="en-GB" sz="2400" dirty="0" err="1"/>
                        <a:t>vCluster</a:t>
                      </a:r>
                      <a:endParaRPr lang="en-GB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905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4783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Alps technology - </a:t>
            </a:r>
            <a:r>
              <a:rPr lang="en-US" dirty="0" err="1"/>
              <a:t>vCluster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9004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404664"/>
            <a:ext cx="11328400" cy="862012"/>
          </a:xfrm>
        </p:spPr>
        <p:txBody>
          <a:bodyPr/>
          <a:lstStyle/>
          <a:p>
            <a:r>
              <a:rPr lang="en-US" dirty="0"/>
              <a:t>Versatile software-defined cluster </a:t>
            </a:r>
            <a:br>
              <a:rPr lang="en-US" dirty="0"/>
            </a:br>
            <a:r>
              <a:rPr lang="en-US" dirty="0" err="1"/>
              <a:t>vCluster</a:t>
            </a:r>
            <a:r>
              <a:rPr lang="en-US" dirty="0"/>
              <a:t> technology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12</a:t>
            </a:fld>
            <a:endParaRPr lang="de-CH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4DACB841-0DCC-80AF-DB88-ACD90672F6D0}"/>
              </a:ext>
            </a:extLst>
          </p:cNvPr>
          <p:cNvSpPr txBox="1">
            <a:spLocks/>
          </p:cNvSpPr>
          <p:nvPr/>
        </p:nvSpPr>
        <p:spPr>
          <a:xfrm>
            <a:off x="263352" y="1099927"/>
            <a:ext cx="11328400" cy="5140325"/>
          </a:xfrm>
          <a:prstGeom prst="rect">
            <a:avLst/>
          </a:prstGeom>
        </p:spPr>
        <p:txBody>
          <a:bodyPr vert="horz" lIns="0" tIns="57600" rIns="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A60B16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Concept of Cloud and HPC convergence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HPC: </a:t>
            </a:r>
            <a:r>
              <a:rPr lang="en-GB" dirty="0"/>
              <a:t>High performance </a:t>
            </a:r>
            <a:r>
              <a:rPr lang="en-GB" dirty="0">
                <a:sym typeface="Wingdings" pitchFamily="2" charset="2"/>
              </a:rPr>
              <a:t></a:t>
            </a:r>
            <a:r>
              <a:rPr lang="en-GB" dirty="0"/>
              <a:t> vertically integrated stack </a:t>
            </a:r>
            <a:r>
              <a:rPr lang="en-GB" dirty="0">
                <a:sym typeface="Wingdings" pitchFamily="2" charset="2"/>
              </a:rPr>
              <a:t></a:t>
            </a:r>
            <a:r>
              <a:rPr lang="en-GB" dirty="0"/>
              <a:t> limited set of services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Cloud: </a:t>
            </a:r>
            <a:r>
              <a:rPr lang="en-GB" dirty="0"/>
              <a:t>Virtualization at scale </a:t>
            </a:r>
            <a:r>
              <a:rPr lang="en-GB" dirty="0">
                <a:sym typeface="Wingdings" pitchFamily="2" charset="2"/>
              </a:rPr>
              <a:t></a:t>
            </a:r>
            <a:r>
              <a:rPr lang="en-GB" dirty="0"/>
              <a:t> high flexibility </a:t>
            </a:r>
            <a:r>
              <a:rPr lang="en-GB" dirty="0">
                <a:sym typeface="Wingdings" pitchFamily="2" charset="2"/>
              </a:rPr>
              <a:t></a:t>
            </a:r>
            <a:r>
              <a:rPr lang="en-GB" dirty="0"/>
              <a:t> limited performance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0" indent="0">
              <a:buNone/>
            </a:pPr>
            <a:r>
              <a:rPr lang="en-GB" dirty="0"/>
              <a:t>     </a:t>
            </a:r>
            <a:r>
              <a:rPr lang="en-GB" dirty="0">
                <a:sym typeface="Wingdings" pitchFamily="2" charset="2"/>
              </a:rPr>
              <a:t> </a:t>
            </a:r>
            <a:r>
              <a:rPr lang="en-GB" dirty="0" err="1">
                <a:sym typeface="Wingdings" pitchFamily="2" charset="2"/>
              </a:rPr>
              <a:t>vCluster</a:t>
            </a:r>
            <a:r>
              <a:rPr lang="en-GB" dirty="0">
                <a:sym typeface="Wingdings" pitchFamily="2" charset="2"/>
              </a:rPr>
              <a:t> is a set of technologies to enable service flexibility on top of HPC</a:t>
            </a:r>
            <a:endParaRPr lang="en-GB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3" name="Picture 12" descr="A long hallway with rows of rows of servers&#10;&#10;Description automatically generated with medium confidence">
            <a:extLst>
              <a:ext uri="{FF2B5EF4-FFF2-40B4-BE49-F238E27FC236}">
                <a16:creationId xmlns:a16="http://schemas.microsoft.com/office/drawing/2014/main" id="{1CA6A066-5C12-AE43-8418-BEFDE55B2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168" y="1"/>
            <a:ext cx="4583832" cy="233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906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509A-291E-E838-FE2C-82AC67E5D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HPC and Cloud concepts to enable Science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ECF10-35B4-BC4A-822C-9B8E00F448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B02F4-42F9-8AE2-D40F-A8F381218A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13</a:t>
            </a:fld>
            <a:endParaRPr lang="de-CH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314E23F-5806-8BE5-60F1-DCBA7B29F991}"/>
              </a:ext>
            </a:extLst>
          </p:cNvPr>
          <p:cNvGrpSpPr/>
          <p:nvPr/>
        </p:nvGrpSpPr>
        <p:grpSpPr>
          <a:xfrm>
            <a:off x="464260" y="916474"/>
            <a:ext cx="11071296" cy="5271403"/>
            <a:chOff x="464260" y="916474"/>
            <a:chExt cx="11071296" cy="527140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0583C47-DB1C-FC4F-0336-A870E2E423BA}"/>
                </a:ext>
              </a:extLst>
            </p:cNvPr>
            <p:cNvSpPr/>
            <p:nvPr/>
          </p:nvSpPr>
          <p:spPr>
            <a:xfrm>
              <a:off x="7608168" y="3423309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/>
                <a:t>Infrastructure as a Service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BD98745-B013-BA72-BBC1-D5219585B0A4}"/>
                </a:ext>
              </a:extLst>
            </p:cNvPr>
            <p:cNvSpPr/>
            <p:nvPr/>
          </p:nvSpPr>
          <p:spPr>
            <a:xfrm>
              <a:off x="7605319" y="2630925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/>
                <a:t>Platforms as a Service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B8CA4E-26AB-E8F5-CB4F-52E598521652}"/>
                </a:ext>
              </a:extLst>
            </p:cNvPr>
            <p:cNvSpPr/>
            <p:nvPr/>
          </p:nvSpPr>
          <p:spPr>
            <a:xfrm>
              <a:off x="7605319" y="1878627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Business as a Service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F2D303-818B-2374-353F-F9B358667D53}"/>
                </a:ext>
              </a:extLst>
            </p:cNvPr>
            <p:cNvSpPr/>
            <p:nvPr/>
          </p:nvSpPr>
          <p:spPr>
            <a:xfrm>
              <a:off x="7605319" y="4869160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/>
                <a:t>Bare metal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59AFF42B-AC86-ECDA-CC61-49CDDB823AFF}"/>
                </a:ext>
              </a:extLst>
            </p:cNvPr>
            <p:cNvSpPr/>
            <p:nvPr/>
          </p:nvSpPr>
          <p:spPr>
            <a:xfrm>
              <a:off x="8430109" y="3977252"/>
              <a:ext cx="1584176" cy="576064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/>
                <a:t>Virtualization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44296C-CBB5-11AF-5156-446ECCBA8EE4}"/>
                </a:ext>
              </a:extLst>
            </p:cNvPr>
            <p:cNvSpPr/>
            <p:nvPr/>
          </p:nvSpPr>
          <p:spPr>
            <a:xfrm>
              <a:off x="792072" y="4945208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/>
                <a:t>Bare metal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41A62E-043A-DC29-A8DB-2AD6F437EBC5}"/>
                </a:ext>
              </a:extLst>
            </p:cNvPr>
            <p:cNvSpPr/>
            <p:nvPr/>
          </p:nvSpPr>
          <p:spPr>
            <a:xfrm>
              <a:off x="792072" y="2758272"/>
              <a:ext cx="3233758" cy="1944216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- User Environments</a:t>
              </a:r>
            </a:p>
            <a:p>
              <a:pPr algn="ctr"/>
              <a:r>
                <a:rPr lang="en-GB" dirty="0"/>
                <a:t>- Services</a:t>
              </a:r>
            </a:p>
            <a:p>
              <a:pPr algn="ctr"/>
              <a:r>
                <a:rPr lang="en-GB" dirty="0"/>
                <a:t>- High-level library</a:t>
              </a:r>
            </a:p>
            <a:p>
              <a:pPr algn="ctr"/>
              <a:r>
                <a:rPr lang="en-GB" dirty="0"/>
                <a:t>- Low-level library</a:t>
              </a:r>
            </a:p>
            <a:p>
              <a:pPr algn="ctr"/>
              <a:endParaRPr lang="en-GB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397A12-E561-9510-D5D5-1483F2A06FBB}"/>
                </a:ext>
              </a:extLst>
            </p:cNvPr>
            <p:cNvSpPr/>
            <p:nvPr/>
          </p:nvSpPr>
          <p:spPr>
            <a:xfrm>
              <a:off x="7605319" y="4554568"/>
              <a:ext cx="3233758" cy="314592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/>
                <a:t>OS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6AF4B29-72AF-BB7B-9DBA-C05EA6C1B966}"/>
                </a:ext>
              </a:extLst>
            </p:cNvPr>
            <p:cNvSpPr/>
            <p:nvPr/>
          </p:nvSpPr>
          <p:spPr>
            <a:xfrm>
              <a:off x="792072" y="1988840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Sci Apps and workflows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2478CC2-8345-E996-5A7F-95B0833F2FAA}"/>
                </a:ext>
              </a:extLst>
            </p:cNvPr>
            <p:cNvSpPr txBox="1"/>
            <p:nvPr/>
          </p:nvSpPr>
          <p:spPr>
            <a:xfrm>
              <a:off x="1967541" y="5774898"/>
              <a:ext cx="6719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/>
                <a:t>HPC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6A4D304-1E08-8616-4B96-DCBE1ADC7E56}"/>
                </a:ext>
              </a:extLst>
            </p:cNvPr>
            <p:cNvSpPr txBox="1"/>
            <p:nvPr/>
          </p:nvSpPr>
          <p:spPr>
            <a:xfrm>
              <a:off x="8802852" y="5774898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/>
                <a:t>Cloud</a:t>
              </a:r>
            </a:p>
          </p:txBody>
        </p:sp>
        <p:sp>
          <p:nvSpPr>
            <p:cNvPr id="22" name="Bent Arrow 21">
              <a:extLst>
                <a:ext uri="{FF2B5EF4-FFF2-40B4-BE49-F238E27FC236}">
                  <a16:creationId xmlns:a16="http://schemas.microsoft.com/office/drawing/2014/main" id="{09599E6F-5695-41E1-2280-950E9EFD0EFC}"/>
                </a:ext>
              </a:extLst>
            </p:cNvPr>
            <p:cNvSpPr/>
            <p:nvPr/>
          </p:nvSpPr>
          <p:spPr>
            <a:xfrm rot="5400000">
              <a:off x="2450649" y="1248930"/>
              <a:ext cx="669504" cy="752899"/>
            </a:xfrm>
            <a:prstGeom prst="ben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308164-1FF9-4E16-8C71-0AFD730D1D33}"/>
                </a:ext>
              </a:extLst>
            </p:cNvPr>
            <p:cNvSpPr txBox="1"/>
            <p:nvPr/>
          </p:nvSpPr>
          <p:spPr>
            <a:xfrm>
              <a:off x="464260" y="1190088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SSH / POSIX IAM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EB96558-F1AF-E053-BF45-D854221A0667}"/>
                </a:ext>
              </a:extLst>
            </p:cNvPr>
            <p:cNvSpPr txBox="1"/>
            <p:nvPr/>
          </p:nvSpPr>
          <p:spPr>
            <a:xfrm>
              <a:off x="8452661" y="1068563"/>
              <a:ext cx="30828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Defined by Business service</a:t>
              </a:r>
            </a:p>
            <a:p>
              <a:r>
                <a:rPr lang="en-GB" dirty="0"/>
                <a:t>Cloud native IAM</a:t>
              </a:r>
            </a:p>
          </p:txBody>
        </p:sp>
        <p:sp>
          <p:nvSpPr>
            <p:cNvPr id="25" name="Bent Arrow 24">
              <a:extLst>
                <a:ext uri="{FF2B5EF4-FFF2-40B4-BE49-F238E27FC236}">
                  <a16:creationId xmlns:a16="http://schemas.microsoft.com/office/drawing/2014/main" id="{E2CB2D5E-0C7C-159F-8673-21314B49C09B}"/>
                </a:ext>
              </a:extLst>
            </p:cNvPr>
            <p:cNvSpPr/>
            <p:nvPr/>
          </p:nvSpPr>
          <p:spPr>
            <a:xfrm rot="16200000" flipH="1">
              <a:off x="7741459" y="1148297"/>
              <a:ext cx="669504" cy="752899"/>
            </a:xfrm>
            <a:prstGeom prst="ben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9955FAB-E313-88D9-8B03-E00E344AA38E}"/>
                </a:ext>
              </a:extLst>
            </p:cNvPr>
            <p:cNvSpPr txBox="1"/>
            <p:nvPr/>
          </p:nvSpPr>
          <p:spPr>
            <a:xfrm rot="16200000">
              <a:off x="3236201" y="3531380"/>
              <a:ext cx="15055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>
                  <a:solidFill>
                    <a:schemeClr val="bg1"/>
                  </a:solidFill>
                </a:rPr>
                <a:t>Performance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612D263-DFB5-2EA6-D3E1-D4472205EA82}"/>
                </a:ext>
              </a:extLst>
            </p:cNvPr>
            <p:cNvSpPr txBox="1"/>
            <p:nvPr/>
          </p:nvSpPr>
          <p:spPr>
            <a:xfrm>
              <a:off x="4435933" y="1663562"/>
              <a:ext cx="3065194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GB" dirty="0"/>
                <a:t>Performance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OS drivers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Low-level library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High-level library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User Env for HPC</a:t>
              </a:r>
            </a:p>
            <a:p>
              <a:pPr marL="800100" lvl="1" indent="-342900">
                <a:buAutoNum type="arabicPeriod"/>
              </a:pPr>
              <a:endParaRPr lang="en-GB" dirty="0"/>
            </a:p>
            <a:p>
              <a:pPr marL="342900" indent="-342900">
                <a:buAutoNum type="arabicPeriod"/>
              </a:pPr>
              <a:r>
                <a:rPr lang="en-GB" dirty="0"/>
                <a:t>Layer flexibility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Infra as Code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Multi-tenancy: QoS and isolation</a:t>
              </a:r>
            </a:p>
            <a:p>
              <a:pPr marL="800100" lvl="1" indent="-342900">
                <a:buAutoNum type="arabicPeriod"/>
              </a:pPr>
              <a:endParaRPr lang="en-GB" dirty="0"/>
            </a:p>
            <a:p>
              <a:pPr marL="342900" indent="-342900">
                <a:buAutoNum type="arabicPeriod"/>
              </a:pPr>
              <a:r>
                <a:rPr lang="en-GB" dirty="0"/>
                <a:t>Software as a Service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User Env and Apps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Workflows and APIs</a:t>
              </a:r>
            </a:p>
            <a:p>
              <a:pPr marL="800100" lvl="1" indent="-342900">
                <a:buAutoNum type="arabicPeriod"/>
              </a:pPr>
              <a:r>
                <a:rPr lang="en-GB" dirty="0"/>
                <a:t>Access controls</a:t>
              </a:r>
            </a:p>
            <a:p>
              <a:pPr marL="342900" indent="-342900">
                <a:buAutoNum type="arabicPeriod"/>
              </a:pPr>
              <a:endParaRPr lang="en-GB" dirty="0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B647A2C-03A9-381E-1D64-5D262839C8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46371" y="3106944"/>
              <a:ext cx="1045773" cy="605085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oval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A61DCE72-7C6F-55F1-E2A0-7A5A05D5CCDA}"/>
                </a:ext>
              </a:extLst>
            </p:cNvPr>
            <p:cNvCxnSpPr/>
            <p:nvPr/>
          </p:nvCxnSpPr>
          <p:spPr>
            <a:xfrm>
              <a:off x="7392144" y="1960132"/>
              <a:ext cx="0" cy="2117475"/>
            </a:xfrm>
            <a:prstGeom prst="line">
              <a:avLst/>
            </a:prstGeom>
            <a:ln w="571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FDE01950-3302-96E7-359E-88AD2EEFC192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918591" y="3411917"/>
              <a:ext cx="3126807" cy="507759"/>
            </a:xfrm>
            <a:prstGeom prst="bentConnector3">
              <a:avLst>
                <a:gd name="adj1" fmla="val 99784"/>
              </a:avLst>
            </a:prstGeom>
            <a:ln w="57150">
              <a:solidFill>
                <a:schemeClr val="tx1"/>
              </a:solidFill>
              <a:headEnd type="oval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A40A0BE-1FF8-501A-ADC2-9F2217403EE0}"/>
                </a:ext>
              </a:extLst>
            </p:cNvPr>
            <p:cNvSpPr/>
            <p:nvPr/>
          </p:nvSpPr>
          <p:spPr>
            <a:xfrm>
              <a:off x="792072" y="4633046"/>
              <a:ext cx="3233758" cy="301572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OS</a:t>
              </a:r>
            </a:p>
          </p:txBody>
        </p:sp>
        <p:sp>
          <p:nvSpPr>
            <p:cNvPr id="26" name="Up Arrow 25">
              <a:extLst>
                <a:ext uri="{FF2B5EF4-FFF2-40B4-BE49-F238E27FC236}">
                  <a16:creationId xmlns:a16="http://schemas.microsoft.com/office/drawing/2014/main" id="{0A3FCD91-FC7A-4AA9-2EF5-F14CCA1F8C16}"/>
                </a:ext>
              </a:extLst>
            </p:cNvPr>
            <p:cNvSpPr/>
            <p:nvPr/>
          </p:nvSpPr>
          <p:spPr>
            <a:xfrm>
              <a:off x="3682142" y="2197089"/>
              <a:ext cx="613658" cy="3032111"/>
            </a:xfrm>
            <a:prstGeom prst="upArrow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69A92354-5C0F-334C-C10F-CC32A9115E28}"/>
                </a:ext>
              </a:extLst>
            </p:cNvPr>
            <p:cNvCxnSpPr>
              <a:cxnSpLocks/>
              <a:stCxn id="27" idx="3"/>
            </p:cNvCxnSpPr>
            <p:nvPr/>
          </p:nvCxnSpPr>
          <p:spPr>
            <a:xfrm flipV="1">
              <a:off x="3988971" y="1988840"/>
              <a:ext cx="810886" cy="974436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oval" w="med" len="med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E06BA7D-EFBB-CB9C-FADA-19BC194222E1}"/>
                </a:ext>
              </a:extLst>
            </p:cNvPr>
            <p:cNvSpPr txBox="1"/>
            <p:nvPr/>
          </p:nvSpPr>
          <p:spPr>
            <a:xfrm>
              <a:off x="4439907" y="916474"/>
              <a:ext cx="3057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Aim at Science as a Service</a:t>
              </a:r>
            </a:p>
          </p:txBody>
        </p:sp>
        <p:sp>
          <p:nvSpPr>
            <p:cNvPr id="32" name="Up Arrow 31">
              <a:extLst>
                <a:ext uri="{FF2B5EF4-FFF2-40B4-BE49-F238E27FC236}">
                  <a16:creationId xmlns:a16="http://schemas.microsoft.com/office/drawing/2014/main" id="{C3B38871-CC43-BA65-003E-06C6C7BEEB80}"/>
                </a:ext>
              </a:extLst>
            </p:cNvPr>
            <p:cNvSpPr/>
            <p:nvPr/>
          </p:nvSpPr>
          <p:spPr>
            <a:xfrm>
              <a:off x="5790140" y="1256992"/>
              <a:ext cx="356781" cy="435385"/>
            </a:xfrm>
            <a:prstGeom prst="up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75237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04A3A-A30D-1C76-E9A6-F101A00458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vCluster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48D75-05EA-7C86-F25A-B982FF8F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14</a:t>
            </a:fld>
            <a:endParaRPr lang="de-CH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FA4A883-9A5D-256F-40AA-6E71224EDD96}"/>
              </a:ext>
            </a:extLst>
          </p:cNvPr>
          <p:cNvGrpSpPr/>
          <p:nvPr/>
        </p:nvGrpSpPr>
        <p:grpSpPr>
          <a:xfrm>
            <a:off x="2224719" y="2619305"/>
            <a:ext cx="9301242" cy="1152913"/>
            <a:chOff x="1413596" y="3533705"/>
            <a:chExt cx="9301242" cy="115291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CADFAA3-0FAE-6FFC-A99A-54D99D9C0F44}"/>
                </a:ext>
              </a:extLst>
            </p:cNvPr>
            <p:cNvSpPr/>
            <p:nvPr/>
          </p:nvSpPr>
          <p:spPr>
            <a:xfrm>
              <a:off x="1413596" y="3822129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Services management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5415C639-BA9C-0C3C-727D-655BBE5214BA}"/>
                </a:ext>
              </a:extLst>
            </p:cNvPr>
            <p:cNvSpPr/>
            <p:nvPr/>
          </p:nvSpPr>
          <p:spPr>
            <a:xfrm>
              <a:off x="5352964" y="3533705"/>
              <a:ext cx="5361874" cy="1152913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Orchestration of platform services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>
                  <a:cs typeface="Arial"/>
                </a:rPr>
                <a:t>Execution environments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D2108C2-8FB7-ABBD-7F37-BB2C8F8A6A4B}"/>
              </a:ext>
            </a:extLst>
          </p:cNvPr>
          <p:cNvGrpSpPr/>
          <p:nvPr/>
        </p:nvGrpSpPr>
        <p:grpSpPr>
          <a:xfrm>
            <a:off x="2224719" y="3990506"/>
            <a:ext cx="9301242" cy="1152913"/>
            <a:chOff x="1413596" y="4904906"/>
            <a:chExt cx="9301242" cy="115291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97186B1-2648-4F7E-C8FB-BA90F9B770BB}"/>
                </a:ext>
              </a:extLst>
            </p:cNvPr>
            <p:cNvSpPr/>
            <p:nvPr/>
          </p:nvSpPr>
          <p:spPr>
            <a:xfrm>
              <a:off x="1413596" y="5193330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Infrastructure provisioning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E24FDFBD-D15F-A372-2712-CF1A6E9805A6}"/>
                </a:ext>
              </a:extLst>
            </p:cNvPr>
            <p:cNvSpPr/>
            <p:nvPr/>
          </p:nvSpPr>
          <p:spPr>
            <a:xfrm>
              <a:off x="5352964" y="4904906"/>
              <a:ext cx="5361874" cy="1152913"/>
            </a:xfrm>
            <a:prstGeom prst="roundRect">
              <a:avLst/>
            </a:prstGeom>
            <a:ln w="381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Interface to the management plane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Network segregation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FF4873C-1F9E-537D-F006-F8B1260BD834}"/>
              </a:ext>
            </a:extLst>
          </p:cNvPr>
          <p:cNvGrpSpPr/>
          <p:nvPr/>
        </p:nvGrpSpPr>
        <p:grpSpPr>
          <a:xfrm>
            <a:off x="2224719" y="1248104"/>
            <a:ext cx="9301242" cy="1152913"/>
            <a:chOff x="1413596" y="2162504"/>
            <a:chExt cx="9301242" cy="115291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C18E95E-3A66-C9E2-A611-A8B2772DF8F1}"/>
                </a:ext>
              </a:extLst>
            </p:cNvPr>
            <p:cNvSpPr/>
            <p:nvPr/>
          </p:nvSpPr>
          <p:spPr>
            <a:xfrm>
              <a:off x="1413596" y="2450928"/>
              <a:ext cx="3233758" cy="576064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GB" dirty="0"/>
                <a:t>User environments services</a:t>
              </a:r>
            </a:p>
          </p:txBody>
        </p:sp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C05DBE69-9A01-17F0-40D2-69F163018F03}"/>
                </a:ext>
              </a:extLst>
            </p:cNvPr>
            <p:cNvSpPr/>
            <p:nvPr/>
          </p:nvSpPr>
          <p:spPr>
            <a:xfrm>
              <a:off x="5352964" y="2162504"/>
              <a:ext cx="5361874" cy="1152913"/>
            </a:xfrm>
            <a:prstGeom prst="roundRect">
              <a:avLst/>
            </a:prstGeom>
            <a:ln w="38100">
              <a:solidFill>
                <a:schemeClr val="accent5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User tailored environments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>
                  <a:cs typeface="Arial"/>
                </a:rPr>
                <a:t>Programmable resource access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>
                  <a:cs typeface="Arial"/>
                </a:rPr>
                <a:t>Scientific application build services</a:t>
              </a:r>
            </a:p>
          </p:txBody>
        </p:sp>
      </p:grpSp>
      <p:sp>
        <p:nvSpPr>
          <p:cNvPr id="13" name="Up-down Arrow 12">
            <a:extLst>
              <a:ext uri="{FF2B5EF4-FFF2-40B4-BE49-F238E27FC236}">
                <a16:creationId xmlns:a16="http://schemas.microsoft.com/office/drawing/2014/main" id="{D4D50E59-8203-A990-FA85-3695BE42D6EA}"/>
              </a:ext>
            </a:extLst>
          </p:cNvPr>
          <p:cNvSpPr/>
          <p:nvPr/>
        </p:nvSpPr>
        <p:spPr>
          <a:xfrm>
            <a:off x="1404805" y="1536528"/>
            <a:ext cx="457200" cy="3318466"/>
          </a:xfrm>
          <a:prstGeom prst="up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CF3178-F203-F32D-0A63-5FB7898EA82A}"/>
              </a:ext>
            </a:extLst>
          </p:cNvPr>
          <p:cNvSpPr txBox="1"/>
          <p:nvPr/>
        </p:nvSpPr>
        <p:spPr>
          <a:xfrm>
            <a:off x="475233" y="3011095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Platform</a:t>
            </a:r>
          </a:p>
        </p:txBody>
      </p:sp>
      <p:pic>
        <p:nvPicPr>
          <p:cNvPr id="19" name="Graphic 18" descr="Man outline">
            <a:extLst>
              <a:ext uri="{FF2B5EF4-FFF2-40B4-BE49-F238E27FC236}">
                <a16:creationId xmlns:a16="http://schemas.microsoft.com/office/drawing/2014/main" id="{6A9C40C6-D1A0-B8E5-DA5D-47BB7F244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2223" y="4607139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3587812-20C9-D652-37B4-CDAE97A2D2B3}"/>
              </a:ext>
            </a:extLst>
          </p:cNvPr>
          <p:cNvSpPr txBox="1"/>
          <p:nvPr/>
        </p:nvSpPr>
        <p:spPr>
          <a:xfrm>
            <a:off x="2224719" y="491657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Infra admin</a:t>
            </a:r>
          </a:p>
        </p:txBody>
      </p:sp>
      <p:pic>
        <p:nvPicPr>
          <p:cNvPr id="21" name="Graphic 20" descr="Man outline">
            <a:extLst>
              <a:ext uri="{FF2B5EF4-FFF2-40B4-BE49-F238E27FC236}">
                <a16:creationId xmlns:a16="http://schemas.microsoft.com/office/drawing/2014/main" id="{BAA43B0E-021D-BF8A-30F7-5F65D87028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2223" y="3192581"/>
            <a:ext cx="914400" cy="9144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6A5057C-E666-FB67-D361-F677BF9FAA71}"/>
              </a:ext>
            </a:extLst>
          </p:cNvPr>
          <p:cNvSpPr txBox="1"/>
          <p:nvPr/>
        </p:nvSpPr>
        <p:spPr>
          <a:xfrm>
            <a:off x="2224719" y="3583979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Platform engineer</a:t>
            </a:r>
          </a:p>
        </p:txBody>
      </p:sp>
      <p:pic>
        <p:nvPicPr>
          <p:cNvPr id="23" name="Graphic 22" descr="Man outline">
            <a:extLst>
              <a:ext uri="{FF2B5EF4-FFF2-40B4-BE49-F238E27FC236}">
                <a16:creationId xmlns:a16="http://schemas.microsoft.com/office/drawing/2014/main" id="{2FF63FA0-9147-C8DC-C32F-D49CFDBEA1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2223" y="1827593"/>
            <a:ext cx="914400" cy="9144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CE6608C-B45B-E2A9-9474-12656D61E3F2}"/>
              </a:ext>
            </a:extLst>
          </p:cNvPr>
          <p:cNvSpPr txBox="1"/>
          <p:nvPr/>
        </p:nvSpPr>
        <p:spPr>
          <a:xfrm>
            <a:off x="2224719" y="2218991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Platform service engineer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3632C7F8-4562-1E89-CA31-F133BAC7A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108108"/>
            <a:ext cx="11328400" cy="862012"/>
          </a:xfrm>
        </p:spPr>
        <p:txBody>
          <a:bodyPr/>
          <a:lstStyle/>
          <a:p>
            <a:r>
              <a:rPr lang="en-GB" dirty="0" err="1"/>
              <a:t>vCluster</a:t>
            </a:r>
            <a:r>
              <a:rPr lang="en-GB" dirty="0"/>
              <a:t> layers and tenant concept</a:t>
            </a:r>
          </a:p>
        </p:txBody>
      </p:sp>
    </p:spTree>
    <p:extLst>
      <p:ext uri="{BB962C8B-B14F-4D97-AF65-F5344CB8AC3E}">
        <p14:creationId xmlns:p14="http://schemas.microsoft.com/office/powerpoint/2010/main" val="2135258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6272C-E7EF-D9CB-22DD-F4B603928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vCluster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973DC-1BD5-398F-A8A7-C2EABA9507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15</a:t>
            </a:fld>
            <a:endParaRPr lang="de-CH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0643218-696C-4574-D8C3-FD802F6FA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122" y="175077"/>
            <a:ext cx="8186964" cy="65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2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0593D-DF95-8A96-2D01-B54DB0CFC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Platforms and </a:t>
            </a:r>
            <a:r>
              <a:rPr lang="en-GB" dirty="0" err="1"/>
              <a:t>vClusters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426C51-84F4-7DCA-78FA-63AF93E94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CB7B6B-66DA-7EFE-1E50-6FA34E55B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16</a:t>
            </a:fld>
            <a:endParaRPr lang="de-CH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0238B70-6B04-2821-477E-5C84D7032A2D}"/>
              </a:ext>
            </a:extLst>
          </p:cNvPr>
          <p:cNvGrpSpPr/>
          <p:nvPr/>
        </p:nvGrpSpPr>
        <p:grpSpPr>
          <a:xfrm>
            <a:off x="263352" y="1727846"/>
            <a:ext cx="11665295" cy="3402308"/>
            <a:chOff x="335360" y="2828780"/>
            <a:chExt cx="11665295" cy="3402308"/>
          </a:xfrm>
        </p:grpSpPr>
        <p:sp>
          <p:nvSpPr>
            <p:cNvPr id="14" name="Cube 13">
              <a:extLst>
                <a:ext uri="{FF2B5EF4-FFF2-40B4-BE49-F238E27FC236}">
                  <a16:creationId xmlns:a16="http://schemas.microsoft.com/office/drawing/2014/main" id="{97ED2CF4-0B27-FBB1-F6B4-41CAF090206E}"/>
                </a:ext>
              </a:extLst>
            </p:cNvPr>
            <p:cNvSpPr/>
            <p:nvPr/>
          </p:nvSpPr>
          <p:spPr>
            <a:xfrm>
              <a:off x="335360" y="3212976"/>
              <a:ext cx="11665295" cy="3018112"/>
            </a:xfrm>
            <a:prstGeom prst="cube">
              <a:avLst>
                <a:gd name="adj" fmla="val 6423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3200" b="1" dirty="0"/>
                <a:t>Alps Infrastructure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633014AE-A037-F8A1-32B8-BC5C3286D7A0}"/>
                </a:ext>
              </a:extLst>
            </p:cNvPr>
            <p:cNvGrpSpPr/>
            <p:nvPr/>
          </p:nvGrpSpPr>
          <p:grpSpPr>
            <a:xfrm>
              <a:off x="1775520" y="2864894"/>
              <a:ext cx="1865692" cy="1035980"/>
              <a:chOff x="2562893" y="1795837"/>
              <a:chExt cx="1594784" cy="724030"/>
            </a:xfrm>
          </p:grpSpPr>
          <p:sp>
            <p:nvSpPr>
              <p:cNvPr id="16" name="Cube 15">
                <a:extLst>
                  <a:ext uri="{FF2B5EF4-FFF2-40B4-BE49-F238E27FC236}">
                    <a16:creationId xmlns:a16="http://schemas.microsoft.com/office/drawing/2014/main" id="{E80AD3F2-6185-9E82-EDC8-9CE4E9120E7D}"/>
                  </a:ext>
                </a:extLst>
              </p:cNvPr>
              <p:cNvSpPr/>
              <p:nvPr/>
            </p:nvSpPr>
            <p:spPr>
              <a:xfrm>
                <a:off x="2562893" y="1795837"/>
                <a:ext cx="1594784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dk1">
                      <a:lumMod val="67000"/>
                    </a:schemeClr>
                  </a:gs>
                  <a:gs pos="48000">
                    <a:schemeClr val="dk1">
                      <a:lumMod val="97000"/>
                      <a:lumOff val="3000"/>
                    </a:schemeClr>
                  </a:gs>
                  <a:gs pos="100000">
                    <a:schemeClr val="dk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2586EA6-E739-7686-510C-9FE1F5220707}"/>
                  </a:ext>
                </a:extLst>
              </p:cNvPr>
              <p:cNvSpPr txBox="1"/>
              <p:nvPr/>
            </p:nvSpPr>
            <p:spPr>
              <a:xfrm>
                <a:off x="2937207" y="1902262"/>
                <a:ext cx="113696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</a:rPr>
                  <a:t>WLCG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223FE6C-654B-BAC3-350B-9B1E1535E6F8}"/>
                </a:ext>
              </a:extLst>
            </p:cNvPr>
            <p:cNvGrpSpPr/>
            <p:nvPr/>
          </p:nvGrpSpPr>
          <p:grpSpPr>
            <a:xfrm>
              <a:off x="3294204" y="2828780"/>
              <a:ext cx="1865692" cy="1059606"/>
              <a:chOff x="7506456" y="3970823"/>
              <a:chExt cx="1594784" cy="724030"/>
            </a:xfrm>
          </p:grpSpPr>
          <p:sp>
            <p:nvSpPr>
              <p:cNvPr id="19" name="Cube 18">
                <a:extLst>
                  <a:ext uri="{FF2B5EF4-FFF2-40B4-BE49-F238E27FC236}">
                    <a16:creationId xmlns:a16="http://schemas.microsoft.com/office/drawing/2014/main" id="{0B03F7B1-BD1D-4613-F43C-DC2E26DC4972}"/>
                  </a:ext>
                </a:extLst>
              </p:cNvPr>
              <p:cNvSpPr/>
              <p:nvPr/>
            </p:nvSpPr>
            <p:spPr>
              <a:xfrm>
                <a:off x="7506456" y="3970823"/>
                <a:ext cx="1594784" cy="724030"/>
              </a:xfrm>
              <a:prstGeom prst="cube">
                <a:avLst>
                  <a:gd name="adj" fmla="val 64236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2A4999C-EE48-0CAF-5AB1-242F1E640286}"/>
                  </a:ext>
                </a:extLst>
              </p:cNvPr>
              <p:cNvSpPr txBox="1"/>
              <p:nvPr/>
            </p:nvSpPr>
            <p:spPr>
              <a:xfrm>
                <a:off x="7944025" y="4114597"/>
                <a:ext cx="7703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</a:rPr>
                  <a:t>SKA</a:t>
                </a:r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628DA5A-CA87-9A79-290E-1AB34F5D217C}"/>
                </a:ext>
              </a:extLst>
            </p:cNvPr>
            <p:cNvGrpSpPr/>
            <p:nvPr/>
          </p:nvGrpSpPr>
          <p:grpSpPr>
            <a:xfrm>
              <a:off x="4734364" y="2864895"/>
              <a:ext cx="1865692" cy="1023491"/>
              <a:chOff x="6123891" y="3752605"/>
              <a:chExt cx="1594784" cy="724030"/>
            </a:xfrm>
          </p:grpSpPr>
          <p:sp>
            <p:nvSpPr>
              <p:cNvPr id="22" name="Cube 21">
                <a:extLst>
                  <a:ext uri="{FF2B5EF4-FFF2-40B4-BE49-F238E27FC236}">
                    <a16:creationId xmlns:a16="http://schemas.microsoft.com/office/drawing/2014/main" id="{81B4595C-5B35-1775-331A-193CCFE896D6}"/>
                  </a:ext>
                </a:extLst>
              </p:cNvPr>
              <p:cNvSpPr/>
              <p:nvPr/>
            </p:nvSpPr>
            <p:spPr>
              <a:xfrm>
                <a:off x="6123891" y="3752605"/>
                <a:ext cx="1594784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accent5">
                      <a:lumMod val="67000"/>
                    </a:schemeClr>
                  </a:gs>
                  <a:gs pos="48000">
                    <a:schemeClr val="accent5">
                      <a:lumMod val="97000"/>
                      <a:lumOff val="3000"/>
                    </a:schemeClr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0DCF469-303B-B2E2-A66B-F5EA5067C4F0}"/>
                  </a:ext>
                </a:extLst>
              </p:cNvPr>
              <p:cNvSpPr txBox="1"/>
              <p:nvPr/>
            </p:nvSpPr>
            <p:spPr>
              <a:xfrm>
                <a:off x="6599727" y="3882963"/>
                <a:ext cx="87274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</a:rPr>
                  <a:t>CTA</a:t>
                </a: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9213313-BF2E-AAAB-C35B-53050832813C}"/>
                </a:ext>
              </a:extLst>
            </p:cNvPr>
            <p:cNvGrpSpPr/>
            <p:nvPr/>
          </p:nvGrpSpPr>
          <p:grpSpPr>
            <a:xfrm>
              <a:off x="6168008" y="2828780"/>
              <a:ext cx="2118355" cy="1176282"/>
              <a:chOff x="5898515" y="4810724"/>
              <a:chExt cx="1594784" cy="803755"/>
            </a:xfrm>
          </p:grpSpPr>
          <p:sp>
            <p:nvSpPr>
              <p:cNvPr id="25" name="Cube 24">
                <a:extLst>
                  <a:ext uri="{FF2B5EF4-FFF2-40B4-BE49-F238E27FC236}">
                    <a16:creationId xmlns:a16="http://schemas.microsoft.com/office/drawing/2014/main" id="{D4C19D74-6F8D-7A77-BD6E-282B20BDEDC6}"/>
                  </a:ext>
                </a:extLst>
              </p:cNvPr>
              <p:cNvSpPr/>
              <p:nvPr/>
            </p:nvSpPr>
            <p:spPr>
              <a:xfrm>
                <a:off x="5898515" y="4810724"/>
                <a:ext cx="1594784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accent3">
                      <a:lumMod val="67000"/>
                    </a:schemeClr>
                  </a:gs>
                  <a:gs pos="48000">
                    <a:schemeClr val="accent3">
                      <a:lumMod val="97000"/>
                      <a:lumOff val="3000"/>
                    </a:schemeClr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6510493-570B-20C0-4140-086AFECB32EC}"/>
                  </a:ext>
                </a:extLst>
              </p:cNvPr>
              <p:cNvSpPr txBox="1"/>
              <p:nvPr/>
            </p:nvSpPr>
            <p:spPr>
              <a:xfrm>
                <a:off x="6131731" y="4906593"/>
                <a:ext cx="112204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000" b="1" dirty="0">
                    <a:solidFill>
                      <a:schemeClr val="bg1"/>
                    </a:solidFill>
                  </a:rPr>
                  <a:t>Materials Cloud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511E18C-B89B-87AD-BC82-51BFBF6C2364}"/>
                </a:ext>
              </a:extLst>
            </p:cNvPr>
            <p:cNvGrpSpPr/>
            <p:nvPr/>
          </p:nvGrpSpPr>
          <p:grpSpPr>
            <a:xfrm>
              <a:off x="551384" y="4077235"/>
              <a:ext cx="5326888" cy="1023491"/>
              <a:chOff x="335360" y="994790"/>
              <a:chExt cx="5326888" cy="724030"/>
            </a:xfrm>
          </p:grpSpPr>
          <p:sp>
            <p:nvSpPr>
              <p:cNvPr id="31" name="Cube 30">
                <a:extLst>
                  <a:ext uri="{FF2B5EF4-FFF2-40B4-BE49-F238E27FC236}">
                    <a16:creationId xmlns:a16="http://schemas.microsoft.com/office/drawing/2014/main" id="{DEC86FD8-6B25-7D82-E1EA-90DDA1F1781E}"/>
                  </a:ext>
                </a:extLst>
              </p:cNvPr>
              <p:cNvSpPr/>
              <p:nvPr/>
            </p:nvSpPr>
            <p:spPr>
              <a:xfrm>
                <a:off x="335360" y="994790"/>
                <a:ext cx="5326888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A8A0C73E-CADC-65E2-F7EE-6ABF09A06005}"/>
                  </a:ext>
                </a:extLst>
              </p:cNvPr>
              <p:cNvSpPr txBox="1"/>
              <p:nvPr/>
            </p:nvSpPr>
            <p:spPr>
              <a:xfrm>
                <a:off x="876588" y="1021131"/>
                <a:ext cx="3948560" cy="283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</a:rPr>
                  <a:t>Trad. HPC Platform (Daint)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228649FC-EC31-DF11-811E-DF1B73D2C7CF}"/>
                </a:ext>
              </a:extLst>
            </p:cNvPr>
            <p:cNvGrpSpPr/>
            <p:nvPr/>
          </p:nvGrpSpPr>
          <p:grpSpPr>
            <a:xfrm>
              <a:off x="9408368" y="2828780"/>
              <a:ext cx="2501645" cy="1059606"/>
              <a:chOff x="7853987" y="612817"/>
              <a:chExt cx="2213807" cy="724030"/>
            </a:xfrm>
          </p:grpSpPr>
          <p:sp>
            <p:nvSpPr>
              <p:cNvPr id="34" name="Cube 33">
                <a:extLst>
                  <a:ext uri="{FF2B5EF4-FFF2-40B4-BE49-F238E27FC236}">
                    <a16:creationId xmlns:a16="http://schemas.microsoft.com/office/drawing/2014/main" id="{0CB6A3DE-B729-1021-B37A-A7476DBDC5A8}"/>
                  </a:ext>
                </a:extLst>
              </p:cNvPr>
              <p:cNvSpPr/>
              <p:nvPr/>
            </p:nvSpPr>
            <p:spPr>
              <a:xfrm>
                <a:off x="7853987" y="612817"/>
                <a:ext cx="2213807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accent2">
                      <a:lumMod val="67000"/>
                    </a:schemeClr>
                  </a:gs>
                  <a:gs pos="48000">
                    <a:schemeClr val="accent2">
                      <a:lumMod val="97000"/>
                      <a:lumOff val="3000"/>
                    </a:schemeClr>
                  </a:gs>
                  <a:gs pos="100000">
                    <a:schemeClr val="accent2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93E4BDA-1218-B772-4938-D6CCCF1F1AA5}"/>
                  </a:ext>
                </a:extLst>
              </p:cNvPr>
              <p:cNvSpPr txBox="1"/>
              <p:nvPr/>
            </p:nvSpPr>
            <p:spPr>
              <a:xfrm>
                <a:off x="8143560" y="637494"/>
                <a:ext cx="1618546" cy="483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000" b="1" dirty="0">
                    <a:solidFill>
                      <a:schemeClr val="bg1"/>
                    </a:solidFill>
                  </a:rPr>
                  <a:t>Weather &amp;  Climate</a:t>
                </a:r>
              </a:p>
            </p:txBody>
          </p:sp>
        </p:grpSp>
        <p:sp>
          <p:nvSpPr>
            <p:cNvPr id="6" name="Cube 5">
              <a:extLst>
                <a:ext uri="{FF2B5EF4-FFF2-40B4-BE49-F238E27FC236}">
                  <a16:creationId xmlns:a16="http://schemas.microsoft.com/office/drawing/2014/main" id="{CA8DFA88-1E35-08D8-382A-81BC3228642A}"/>
                </a:ext>
              </a:extLst>
            </p:cNvPr>
            <p:cNvSpPr/>
            <p:nvPr/>
          </p:nvSpPr>
          <p:spPr>
            <a:xfrm>
              <a:off x="8533664" y="4069899"/>
              <a:ext cx="2098840" cy="1023490"/>
            </a:xfrm>
            <a:prstGeom prst="cube">
              <a:avLst>
                <a:gd name="adj" fmla="val 64236"/>
              </a:avLst>
            </a:prstGeom>
            <a:solidFill>
              <a:srgbClr val="0B7639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5FABFE2-4F8B-BFEB-A5AD-78DDFACE73BF}"/>
                </a:ext>
              </a:extLst>
            </p:cNvPr>
            <p:cNvSpPr txBox="1"/>
            <p:nvPr/>
          </p:nvSpPr>
          <p:spPr>
            <a:xfrm>
              <a:off x="9343683" y="4181018"/>
              <a:ext cx="6407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chemeClr val="bg1"/>
                  </a:solidFill>
                </a:rPr>
                <a:t>ML</a:t>
              </a:r>
            </a:p>
          </p:txBody>
        </p:sp>
        <p:sp>
          <p:nvSpPr>
            <p:cNvPr id="44" name="Cube 43">
              <a:extLst>
                <a:ext uri="{FF2B5EF4-FFF2-40B4-BE49-F238E27FC236}">
                  <a16:creationId xmlns:a16="http://schemas.microsoft.com/office/drawing/2014/main" id="{054A9CC8-C0EB-8016-886B-58522650FEAB}"/>
                </a:ext>
              </a:extLst>
            </p:cNvPr>
            <p:cNvSpPr/>
            <p:nvPr/>
          </p:nvSpPr>
          <p:spPr>
            <a:xfrm>
              <a:off x="7896200" y="2864895"/>
              <a:ext cx="1865692" cy="1023491"/>
            </a:xfrm>
            <a:prstGeom prst="cube">
              <a:avLst>
                <a:gd name="adj" fmla="val 64236"/>
              </a:avLst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BBF5478-C90B-6BFF-175F-867A1513EF74}"/>
                </a:ext>
              </a:extLst>
            </p:cNvPr>
            <p:cNvSpPr txBox="1"/>
            <p:nvPr/>
          </p:nvSpPr>
          <p:spPr>
            <a:xfrm>
              <a:off x="8331188" y="3039191"/>
              <a:ext cx="1452453" cy="5655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b="1" dirty="0">
                  <a:solidFill>
                    <a:schemeClr val="bg1"/>
                  </a:solidFill>
                </a:rPr>
                <a:t>Merlin 7</a:t>
              </a:r>
            </a:p>
          </p:txBody>
        </p:sp>
        <p:pic>
          <p:nvPicPr>
            <p:cNvPr id="48" name="Picture 1" descr="page39image62777088">
              <a:extLst>
                <a:ext uri="{FF2B5EF4-FFF2-40B4-BE49-F238E27FC236}">
                  <a16:creationId xmlns:a16="http://schemas.microsoft.com/office/drawing/2014/main" id="{A13016AA-0EA1-C39B-04F9-F31F176DAE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9097" y="4532924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  <p:pic>
          <p:nvPicPr>
            <p:cNvPr id="49" name="Picture 1" descr="page39image62777088">
              <a:extLst>
                <a:ext uri="{FF2B5EF4-FFF2-40B4-BE49-F238E27FC236}">
                  <a16:creationId xmlns:a16="http://schemas.microsoft.com/office/drawing/2014/main" id="{E938DC0F-F3B3-271F-3217-03808D109A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18146" y="4544281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  <p:pic>
          <p:nvPicPr>
            <p:cNvPr id="53" name="Picture 1" descr="page39image62777088">
              <a:extLst>
                <a:ext uri="{FF2B5EF4-FFF2-40B4-BE49-F238E27FC236}">
                  <a16:creationId xmlns:a16="http://schemas.microsoft.com/office/drawing/2014/main" id="{1D75A575-59A1-9D71-D05F-B7B26C6D85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66792" y="4623414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382AEA0C-8285-003E-FED6-2141FE47CB97}"/>
                </a:ext>
              </a:extLst>
            </p:cNvPr>
            <p:cNvGrpSpPr/>
            <p:nvPr/>
          </p:nvGrpSpPr>
          <p:grpSpPr>
            <a:xfrm>
              <a:off x="5567839" y="4055881"/>
              <a:ext cx="2441804" cy="1023491"/>
              <a:chOff x="335360" y="994790"/>
              <a:chExt cx="5326888" cy="724030"/>
            </a:xfrm>
          </p:grpSpPr>
          <p:sp>
            <p:nvSpPr>
              <p:cNvPr id="55" name="Cube 54">
                <a:extLst>
                  <a:ext uri="{FF2B5EF4-FFF2-40B4-BE49-F238E27FC236}">
                    <a16:creationId xmlns:a16="http://schemas.microsoft.com/office/drawing/2014/main" id="{D629013E-1DE3-70B6-9E9E-BCEEBBC8173D}"/>
                  </a:ext>
                </a:extLst>
              </p:cNvPr>
              <p:cNvSpPr/>
              <p:nvPr/>
            </p:nvSpPr>
            <p:spPr>
              <a:xfrm>
                <a:off x="335360" y="994790"/>
                <a:ext cx="5326888" cy="724030"/>
              </a:xfrm>
              <a:prstGeom prst="cube">
                <a:avLst>
                  <a:gd name="adj" fmla="val 64236"/>
                </a:avLst>
              </a:prstGeom>
              <a:gradFill flip="none" rotWithShape="1">
                <a:gsLst>
                  <a:gs pos="0">
                    <a:schemeClr val="accent6">
                      <a:lumMod val="67000"/>
                    </a:schemeClr>
                  </a:gs>
                  <a:gs pos="48000">
                    <a:schemeClr val="accent6">
                      <a:lumMod val="97000"/>
                      <a:lumOff val="3000"/>
                    </a:schemeClr>
                  </a:gs>
                  <a:gs pos="100000">
                    <a:schemeClr val="accent6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EE1C1EC-F03A-2EB7-BF0D-1562BB1F4782}"/>
                  </a:ext>
                </a:extLst>
              </p:cNvPr>
              <p:cNvSpPr txBox="1"/>
              <p:nvPr/>
            </p:nvSpPr>
            <p:spPr>
              <a:xfrm>
                <a:off x="1639082" y="1086103"/>
                <a:ext cx="3948560" cy="2830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bg1"/>
                    </a:solidFill>
                  </a:rPr>
                  <a:t>ICON-22</a:t>
                </a:r>
              </a:p>
            </p:txBody>
          </p:sp>
        </p:grpSp>
        <p:pic>
          <p:nvPicPr>
            <p:cNvPr id="50" name="Picture 1" descr="page39image62777088">
              <a:extLst>
                <a:ext uri="{FF2B5EF4-FFF2-40B4-BE49-F238E27FC236}">
                  <a16:creationId xmlns:a16="http://schemas.microsoft.com/office/drawing/2014/main" id="{C18E44E8-DCF9-2BBF-58E6-5845E162CA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7928" y="4604163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  <p:pic>
          <p:nvPicPr>
            <p:cNvPr id="51" name="Picture 1" descr="page39image62777088">
              <a:extLst>
                <a:ext uri="{FF2B5EF4-FFF2-40B4-BE49-F238E27FC236}">
                  <a16:creationId xmlns:a16="http://schemas.microsoft.com/office/drawing/2014/main" id="{A744C15A-F78B-78B9-1318-52403A184D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9976" y="4601484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  <p:pic>
          <p:nvPicPr>
            <p:cNvPr id="52" name="Picture 1" descr="page39image62777088">
              <a:extLst>
                <a:ext uri="{FF2B5EF4-FFF2-40B4-BE49-F238E27FC236}">
                  <a16:creationId xmlns:a16="http://schemas.microsoft.com/office/drawing/2014/main" id="{3059E620-099C-6FD1-F67F-8401ACD9EA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95037" y="4601484"/>
              <a:ext cx="965826" cy="965826"/>
            </a:xfrm>
            <a:prstGeom prst="roundRect">
              <a:avLst>
                <a:gd name="adj" fmla="val 16667"/>
              </a:avLst>
            </a:prstGeom>
            <a:solidFill>
              <a:schemeClr val="bg1">
                <a:alpha val="76357"/>
              </a:schemeClr>
            </a:solidFill>
            <a:ln>
              <a:noFill/>
            </a:ln>
            <a:effectLst>
              <a:outerShdw blurRad="152400" dist="12000" dir="900000" sy="98000" kx="110000" ky="200000" algn="tl" rotWithShape="0">
                <a:srgbClr val="000000">
                  <a:alpha val="30000"/>
                </a:srgbClr>
              </a:outerShdw>
            </a:effectLst>
            <a:scene3d>
              <a:camera prst="perspectiveRelaxed" fov="3300000">
                <a:rot lat="18826969" lon="1104061" rev="20711067"/>
              </a:camera>
              <a:lightRig rig="threePt" dir="t"/>
            </a:scene3d>
            <a:sp3d contourW="6350" prstMaterial="matte">
              <a:contourClr>
                <a:srgbClr val="969696"/>
              </a:contourClr>
            </a:sp3d>
          </p:spPr>
        </p:pic>
      </p:grpSp>
      <p:sp>
        <p:nvSpPr>
          <p:cNvPr id="10" name="Folded Corner 9">
            <a:extLst>
              <a:ext uri="{FF2B5EF4-FFF2-40B4-BE49-F238E27FC236}">
                <a16:creationId xmlns:a16="http://schemas.microsoft.com/office/drawing/2014/main" id="{4D9750F4-2D40-F400-BB06-681D4309BEAD}"/>
              </a:ext>
            </a:extLst>
          </p:cNvPr>
          <p:cNvSpPr/>
          <p:nvPr/>
        </p:nvSpPr>
        <p:spPr>
          <a:xfrm>
            <a:off x="1343472" y="5180973"/>
            <a:ext cx="4032448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General information for working on Alps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  <p:sp>
        <p:nvSpPr>
          <p:cNvPr id="11" name="Folded Corner 10">
            <a:extLst>
              <a:ext uri="{FF2B5EF4-FFF2-40B4-BE49-F238E27FC236}">
                <a16:creationId xmlns:a16="http://schemas.microsoft.com/office/drawing/2014/main" id="{451D0EC6-916C-7B76-2C8E-673F2836555D}"/>
              </a:ext>
            </a:extLst>
          </p:cNvPr>
          <p:cNvSpPr/>
          <p:nvPr/>
        </p:nvSpPr>
        <p:spPr>
          <a:xfrm>
            <a:off x="5921411" y="5180973"/>
            <a:ext cx="4032448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ML and </a:t>
            </a:r>
            <a:r>
              <a:rPr lang="en-GB" b="1" dirty="0" err="1">
                <a:ln/>
                <a:solidFill>
                  <a:schemeClr val="accent3"/>
                </a:solidFill>
                <a:latin typeface="Glegoo"/>
              </a:rPr>
              <a:t>PyTorch</a:t>
            </a:r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 in containers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213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On-going and future technology developments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087439"/>
            <a:ext cx="11328400" cy="5512969"/>
          </a:xfrm>
        </p:spPr>
        <p:txBody>
          <a:bodyPr>
            <a:normAutofit/>
          </a:bodyPr>
          <a:lstStyle/>
          <a:p>
            <a:r>
              <a:rPr lang="en-US" dirty="0" err="1"/>
              <a:t>vCluster</a:t>
            </a:r>
            <a:r>
              <a:rPr lang="en-US" dirty="0"/>
              <a:t> and Alps in practice</a:t>
            </a:r>
          </a:p>
          <a:p>
            <a:pPr lvl="1"/>
            <a:r>
              <a:rPr lang="en-US" dirty="0"/>
              <a:t>On-going work to mature the technology</a:t>
            </a:r>
          </a:p>
          <a:p>
            <a:pPr lvl="1"/>
            <a:r>
              <a:rPr lang="en-US" dirty="0"/>
              <a:t>Multiple platform developments: HPC, ML, HTC,…</a:t>
            </a:r>
          </a:p>
          <a:p>
            <a:pPr lvl="1"/>
            <a:r>
              <a:rPr lang="en-US" dirty="0"/>
              <a:t>IaaS use cases in production</a:t>
            </a:r>
          </a:p>
          <a:p>
            <a:pPr lvl="1"/>
            <a:r>
              <a:rPr lang="en-US" dirty="0"/>
              <a:t>Data-bridges access and usage</a:t>
            </a:r>
          </a:p>
          <a:p>
            <a:pPr lvl="1"/>
            <a:endParaRPr lang="en-US" dirty="0"/>
          </a:p>
          <a:p>
            <a:r>
              <a:rPr lang="en-US" dirty="0"/>
              <a:t>Develop and increase adoptions of APIs for resource access and configuration</a:t>
            </a:r>
          </a:p>
          <a:p>
            <a:pPr lvl="1"/>
            <a:r>
              <a:rPr lang="en-US" dirty="0"/>
              <a:t>FirecREST, API </a:t>
            </a:r>
            <a:r>
              <a:rPr lang="en-US"/>
              <a:t>Gateway, Sarus</a:t>
            </a:r>
            <a:endParaRPr lang="en-US" dirty="0"/>
          </a:p>
          <a:p>
            <a:pPr lvl="1"/>
            <a:r>
              <a:rPr lang="en-US" dirty="0"/>
              <a:t>CI/CD pipelines, user environment artefacts</a:t>
            </a:r>
          </a:p>
          <a:p>
            <a:pPr lvl="1"/>
            <a:endParaRPr lang="en-US" dirty="0"/>
          </a:p>
          <a:p>
            <a:r>
              <a:rPr lang="en-US" dirty="0"/>
              <a:t>Identify new technology opportunities to enhance our services</a:t>
            </a:r>
          </a:p>
          <a:p>
            <a:pPr lvl="1"/>
            <a:r>
              <a:rPr lang="en-US" dirty="0" err="1"/>
              <a:t>vCluster</a:t>
            </a:r>
            <a:r>
              <a:rPr lang="en-US" dirty="0"/>
              <a:t> elasticity, on-demand storage, multi-interface data managers,</a:t>
            </a:r>
          </a:p>
          <a:p>
            <a:pPr marL="457200" lvl="1" indent="0">
              <a:buNone/>
            </a:pPr>
            <a:r>
              <a:rPr lang="en-US" dirty="0"/>
              <a:t>power-aware scheduling, zero-trust architecture, domain specific language and intermediate representation, DPU on network cards, LLM bots and user tickets,…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80889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for your attention.</a:t>
            </a:r>
          </a:p>
        </p:txBody>
      </p:sp>
    </p:spTree>
    <p:extLst>
      <p:ext uri="{BB962C8B-B14F-4D97-AF65-F5344CB8AC3E}">
        <p14:creationId xmlns:p14="http://schemas.microsoft.com/office/powerpoint/2010/main" val="3164777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Alps Technology in a nutshell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Architectural concept: network end points for resources</a:t>
            </a:r>
          </a:p>
          <a:p>
            <a:r>
              <a:rPr lang="en-US" dirty="0"/>
              <a:t>Heterogeneous infrastructure (Nvidia GPU, AMD GPU, x86, ARM,…)</a:t>
            </a:r>
          </a:p>
          <a:p>
            <a:r>
              <a:rPr lang="en-US" dirty="0"/>
              <a:t>Managed by a micro service architecture control plane (CSM/</a:t>
            </a:r>
            <a:r>
              <a:rPr lang="en-US" dirty="0" err="1"/>
              <a:t>OpenCHAMI</a:t>
            </a:r>
            <a:r>
              <a:rPr lang="en-US" dirty="0"/>
              <a:t>)</a:t>
            </a:r>
          </a:p>
          <a:p>
            <a:r>
              <a:rPr lang="en-US" dirty="0"/>
              <a:t>Slingshot network: performance and zone segregation</a:t>
            </a:r>
          </a:p>
          <a:p>
            <a:r>
              <a:rPr lang="en-US" dirty="0"/>
              <a:t>Distributed Alps (multiple geo-distributed infrastructure)</a:t>
            </a:r>
          </a:p>
          <a:p>
            <a:r>
              <a:rPr lang="en-US" dirty="0"/>
              <a:t>Versatile software-defined Cluster (</a:t>
            </a:r>
            <a:r>
              <a:rPr lang="en-US" dirty="0" err="1"/>
              <a:t>vCluster</a:t>
            </a:r>
            <a:r>
              <a:rPr lang="en-US" dirty="0"/>
              <a:t>) technology</a:t>
            </a:r>
          </a:p>
          <a:p>
            <a:pPr lvl="1"/>
            <a:r>
              <a:rPr lang="en-US" dirty="0"/>
              <a:t>Convergence Cloud and HPC</a:t>
            </a:r>
          </a:p>
          <a:p>
            <a:r>
              <a:rPr lang="en-US" dirty="0"/>
              <a:t>Multitenant infrastructure</a:t>
            </a:r>
          </a:p>
          <a:p>
            <a:r>
              <a:rPr lang="en-US" dirty="0"/>
              <a:t>Science as a Service concept with innovative resource access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09825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0BCAF-E832-264D-0E99-B96939569E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00" y="940366"/>
            <a:ext cx="5160144" cy="5660042"/>
          </a:xfrm>
        </p:spPr>
        <p:txBody>
          <a:bodyPr vert="horz" lIns="0" tIns="72000" rIns="0" bIns="45720" rtlCol="0" anchor="t">
            <a:normAutofit/>
          </a:bodyPr>
          <a:lstStyle/>
          <a:p>
            <a:r>
              <a:rPr lang="en-US" dirty="0"/>
              <a:t>Alps is an HPE Cray EX supercomputer being our new flagship infrastructure</a:t>
            </a:r>
          </a:p>
          <a:p>
            <a:endParaRPr lang="en-US" i="1" dirty="0"/>
          </a:p>
          <a:p>
            <a:r>
              <a:rPr lang="en-US" dirty="0"/>
              <a:t>Some specs</a:t>
            </a:r>
          </a:p>
          <a:p>
            <a:pPr lvl="1"/>
            <a:r>
              <a:rPr lang="en-US" dirty="0"/>
              <a:t>1024 AMD Rome-7742 nodes 256/512GB</a:t>
            </a:r>
          </a:p>
          <a:p>
            <a:pPr lvl="1"/>
            <a:r>
              <a:rPr lang="en-US" dirty="0"/>
              <a:t>144 Nvidia A100 GPU nodes</a:t>
            </a:r>
          </a:p>
          <a:p>
            <a:pPr lvl="1"/>
            <a:r>
              <a:rPr lang="en-US" dirty="0"/>
              <a:t>24 AMD MI250x GPU nodes (LUMI1 type)</a:t>
            </a:r>
          </a:p>
          <a:p>
            <a:pPr lvl="1"/>
            <a:r>
              <a:rPr lang="en-US" dirty="0"/>
              <a:t>128 AMD MI300A GPU nodes (24Q4)</a:t>
            </a:r>
          </a:p>
          <a:p>
            <a:pPr lvl="1"/>
            <a:r>
              <a:rPr lang="en-US" b="1" i="1" dirty="0"/>
              <a:t>2688 Grace-Hopper nodes</a:t>
            </a:r>
            <a:endParaRPr lang="en-US" i="1" dirty="0"/>
          </a:p>
          <a:p>
            <a:pPr lvl="1"/>
            <a:r>
              <a:rPr lang="en-US" dirty="0"/>
              <a:t>Slingshot network (200 Gbps injection)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Two availability zones (HA, non-HA)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100% liquid cooled</a:t>
            </a:r>
          </a:p>
          <a:p>
            <a:pPr lvl="1"/>
            <a:r>
              <a:rPr lang="en-US" dirty="0"/>
              <a:t>100+10 PiB HDD</a:t>
            </a:r>
          </a:p>
          <a:p>
            <a:pPr lvl="1"/>
            <a:r>
              <a:rPr lang="en-US" dirty="0"/>
              <a:t>5+1 PiB SSD (RAID10)</a:t>
            </a:r>
            <a:endParaRPr lang="en-US" dirty="0">
              <a:cs typeface="Arial"/>
            </a:endParaRPr>
          </a:p>
          <a:p>
            <a:pPr lvl="1"/>
            <a:r>
              <a:rPr lang="en-US" dirty="0"/>
              <a:t>100s of PiB tape library</a:t>
            </a:r>
          </a:p>
          <a:p>
            <a:pPr lvl="1"/>
            <a:r>
              <a:rPr lang="en-US" dirty="0"/>
              <a:t>~10 MW (envelope for power and cooling)</a:t>
            </a:r>
            <a:endParaRPr lang="en-US" dirty="0">
              <a:cs typeface="Arial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38C94EB-800A-2F77-2C15-D6FCA368A1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365" y="2852936"/>
            <a:ext cx="2381652" cy="31714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9085BF-81A9-C3FF-A8BF-EAD2C8A9D6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DFC5CB-5E69-12DC-61B0-8357B83D1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3</a:t>
            </a:fld>
            <a:endParaRPr lang="de-CH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59ABC-8418-7B67-1D97-02A42F723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Alps Research Infrastructure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2A5309-28E0-1E95-B8E5-5D5840C433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47" t="314" r="16915" b="-314"/>
          <a:stretch/>
        </p:blipFill>
        <p:spPr bwMode="auto">
          <a:xfrm>
            <a:off x="7032104" y="7288"/>
            <a:ext cx="4978424" cy="2516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32CAC76-62CB-AB7E-795C-2D4BA96CF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8438" y="2636912"/>
            <a:ext cx="3429545" cy="19264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7F7A424-45CC-7A07-948A-3B1252313A1A}"/>
              </a:ext>
            </a:extLst>
          </p:cNvPr>
          <p:cNvSpPr txBox="1"/>
          <p:nvPr/>
        </p:nvSpPr>
        <p:spPr>
          <a:xfrm>
            <a:off x="8524119" y="5229200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2"/>
                </a:solidFill>
                <a:latin typeface="Franklin Gothic Medium" panose="020B0603020102020204" pitchFamily="34" charset="0"/>
              </a:rPr>
              <a:t>Water cooled blades</a:t>
            </a:r>
          </a:p>
        </p:txBody>
      </p:sp>
      <p:sp>
        <p:nvSpPr>
          <p:cNvPr id="3" name="Wave 2">
            <a:extLst>
              <a:ext uri="{FF2B5EF4-FFF2-40B4-BE49-F238E27FC236}">
                <a16:creationId xmlns:a16="http://schemas.microsoft.com/office/drawing/2014/main" id="{BEA5457E-570F-BE11-D383-94BB8CD49125}"/>
              </a:ext>
            </a:extLst>
          </p:cNvPr>
          <p:cNvSpPr/>
          <p:nvPr/>
        </p:nvSpPr>
        <p:spPr>
          <a:xfrm>
            <a:off x="5758479" y="1453047"/>
            <a:ext cx="6001721" cy="2573725"/>
          </a:xfrm>
          <a:prstGeom prst="wave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sz="2800" b="1" dirty="0">
                <a:ln/>
                <a:solidFill>
                  <a:schemeClr val="accent3"/>
                </a:solidFill>
                <a:latin typeface="Glegoo"/>
              </a:rPr>
              <a:t>Inauguration of “Alps” – Open Day</a:t>
            </a:r>
          </a:p>
          <a:p>
            <a:pPr algn="ctr"/>
            <a:r>
              <a:rPr lang="en-GB" sz="2800" b="1" dirty="0">
                <a:ln/>
                <a:solidFill>
                  <a:schemeClr val="accent3"/>
                </a:solidFill>
                <a:latin typeface="Glegoo"/>
              </a:rPr>
              <a:t>Saturday 14th of September 2-5pm</a:t>
            </a:r>
          </a:p>
          <a:p>
            <a:pPr algn="ctr"/>
            <a:r>
              <a:rPr lang="en-GB" sz="2800" b="1" dirty="0">
                <a:ln/>
                <a:solidFill>
                  <a:schemeClr val="accent3"/>
                </a:solidFill>
                <a:latin typeface="Glegoo"/>
              </a:rPr>
              <a:t>LUGANO</a:t>
            </a:r>
          </a:p>
        </p:txBody>
      </p:sp>
    </p:spTree>
    <p:extLst>
      <p:ext uri="{BB962C8B-B14F-4D97-AF65-F5344CB8AC3E}">
        <p14:creationId xmlns:p14="http://schemas.microsoft.com/office/powerpoint/2010/main" val="1188852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itle 1">
            <a:extLst>
              <a:ext uri="{FF2B5EF4-FFF2-40B4-BE49-F238E27FC236}">
                <a16:creationId xmlns:a16="http://schemas.microsoft.com/office/drawing/2014/main" id="{6A1B5358-C23E-2CEA-9F15-204878C59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/>
          <a:lstStyle/>
          <a:p>
            <a:r>
              <a:rPr lang="en-US" dirty="0"/>
              <a:t>Grace-Hopper superchip (GH200)</a:t>
            </a:r>
          </a:p>
        </p:txBody>
      </p:sp>
      <p:pic>
        <p:nvPicPr>
          <p:cNvPr id="3073" name="Picture 1" descr="page14image62872688">
            <a:extLst>
              <a:ext uri="{FF2B5EF4-FFF2-40B4-BE49-F238E27FC236}">
                <a16:creationId xmlns:a16="http://schemas.microsoft.com/office/drawing/2014/main" id="{8EB448E5-93A7-71D2-BADF-C646DB8968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428"/>
          <a:stretch/>
        </p:blipFill>
        <p:spPr bwMode="auto">
          <a:xfrm>
            <a:off x="1067656" y="1430614"/>
            <a:ext cx="10056688" cy="45632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D13AD-C95B-7828-8FCD-C742E6550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noProof="0"/>
              <a:t>CSCS Peer Review - 2023.09.18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F18F38-644D-982F-614C-DF782E090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9C859BB-BF0B-4BDC-BBD4-42B4A100F88B}" type="slidenum">
              <a:rPr lang="de-CH" smtClean="0"/>
              <a:pPr>
                <a:spcAft>
                  <a:spcPts val="600"/>
                </a:spcAft>
              </a:pPr>
              <a:t>4</a:t>
            </a:fld>
            <a:endParaRPr lang="de-CH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C11FFCC-6DA3-04A0-8932-3B5BA219F5D8}"/>
              </a:ext>
            </a:extLst>
          </p:cNvPr>
          <p:cNvGrpSpPr/>
          <p:nvPr/>
        </p:nvGrpSpPr>
        <p:grpSpPr>
          <a:xfrm>
            <a:off x="1962358" y="1562378"/>
            <a:ext cx="8062593" cy="4364924"/>
            <a:chOff x="1962358" y="1562378"/>
            <a:chExt cx="8062593" cy="4364924"/>
          </a:xfrm>
        </p:grpSpPr>
        <p:pic>
          <p:nvPicPr>
            <p:cNvPr id="7" name="Picture 6" descr="Chart, treemap chart&#10;&#10;Description automatically generated">
              <a:extLst>
                <a:ext uri="{FF2B5EF4-FFF2-40B4-BE49-F238E27FC236}">
                  <a16:creationId xmlns:a16="http://schemas.microsoft.com/office/drawing/2014/main" id="{2C81A034-0E17-46F7-E19B-487DE78E5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2358" y="1562378"/>
              <a:ext cx="8038661" cy="429974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729199-2EB5-C85D-3099-AA539721B4AC}"/>
                </a:ext>
              </a:extLst>
            </p:cNvPr>
            <p:cNvSpPr txBox="1"/>
            <p:nvPr/>
          </p:nvSpPr>
          <p:spPr>
            <a:xfrm>
              <a:off x="6994954" y="5711858"/>
              <a:ext cx="302999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/>
                <a:t>Picture: </a:t>
              </a:r>
              <a:r>
                <a:rPr lang="en-GB" sz="800" b="0" i="0" u="none" strike="noStrike">
                  <a:effectLst/>
                  <a:latin typeface="Arial" panose="020B0604020202020204" pitchFamily="34" charset="0"/>
                </a:rPr>
                <a:t>NVIDIA Grace Hopper Superchip Architecture, page 7</a:t>
              </a:r>
              <a:endParaRPr lang="en-GB" sz="800"/>
            </a:p>
          </p:txBody>
        </p:sp>
      </p:grpSp>
      <p:sp>
        <p:nvSpPr>
          <p:cNvPr id="2" name="Folded Corner 1">
            <a:extLst>
              <a:ext uri="{FF2B5EF4-FFF2-40B4-BE49-F238E27FC236}">
                <a16:creationId xmlns:a16="http://schemas.microsoft.com/office/drawing/2014/main" id="{73315A1D-1367-3539-741F-3F73EF1A7BD8}"/>
              </a:ext>
            </a:extLst>
          </p:cNvPr>
          <p:cNvSpPr/>
          <p:nvPr/>
        </p:nvSpPr>
        <p:spPr>
          <a:xfrm>
            <a:off x="4079776" y="4325302"/>
            <a:ext cx="2915178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Running and developing on Grace Hopper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235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 statements – more than an HPC infra</a:t>
            </a:r>
          </a:p>
        </p:txBody>
      </p:sp>
    </p:spTree>
    <p:extLst>
      <p:ext uri="{BB962C8B-B14F-4D97-AF65-F5344CB8AC3E}">
        <p14:creationId xmlns:p14="http://schemas.microsoft.com/office/powerpoint/2010/main" val="1316147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One-size-fits-all approach for HPC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HPC systems provide a vertically integrated stack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Flexibility of the programming env. is minimal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Composability of services is limited to few options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Upgrading means service disruption and forcing the rebuild of the entire upper stack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ym typeface="Wingdings" pitchFamily="2" charset="2"/>
              </a:rPr>
              <a:t> Separate community of users and provide them with custom services</a:t>
            </a:r>
            <a:endParaRPr lang="en-US" dirty="0"/>
          </a:p>
          <a:p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6</a:t>
            </a:fld>
            <a:endParaRPr lang="de-CH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63A7FF7E-40A2-B543-C849-E547EA8B0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9635" y="223496"/>
            <a:ext cx="3240566" cy="1518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28A4990-A10F-CB87-E4CE-0F8A9965C98A}"/>
              </a:ext>
            </a:extLst>
          </p:cNvPr>
          <p:cNvSpPr/>
          <p:nvPr/>
        </p:nvSpPr>
        <p:spPr>
          <a:xfrm>
            <a:off x="8519635" y="1700808"/>
            <a:ext cx="3233758" cy="1944216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/>
              <a:t>- User Environments</a:t>
            </a:r>
          </a:p>
          <a:p>
            <a:pPr algn="ctr"/>
            <a:r>
              <a:rPr lang="en-GB" dirty="0"/>
              <a:t>- Services</a:t>
            </a:r>
          </a:p>
          <a:p>
            <a:pPr algn="ctr"/>
            <a:r>
              <a:rPr lang="en-GB" dirty="0"/>
              <a:t>- High-level library</a:t>
            </a:r>
          </a:p>
          <a:p>
            <a:pPr algn="ctr"/>
            <a:r>
              <a:rPr lang="en-GB" dirty="0"/>
              <a:t>- Low-level library</a:t>
            </a:r>
          </a:p>
          <a:p>
            <a:pPr algn="ctr"/>
            <a:r>
              <a:rPr lang="en-GB" dirty="0"/>
              <a:t>- OS</a:t>
            </a:r>
          </a:p>
        </p:txBody>
      </p:sp>
      <p:sp>
        <p:nvSpPr>
          <p:cNvPr id="9" name="Folded Corner 8">
            <a:extLst>
              <a:ext uri="{FF2B5EF4-FFF2-40B4-BE49-F238E27FC236}">
                <a16:creationId xmlns:a16="http://schemas.microsoft.com/office/drawing/2014/main" id="{C4115934-9069-E79E-9E7B-5D0B9B7A3BAF}"/>
              </a:ext>
            </a:extLst>
          </p:cNvPr>
          <p:cNvSpPr/>
          <p:nvPr/>
        </p:nvSpPr>
        <p:spPr>
          <a:xfrm>
            <a:off x="3719736" y="4293096"/>
            <a:ext cx="4032448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i="0" dirty="0">
                <a:ln/>
                <a:solidFill>
                  <a:schemeClr val="accent3"/>
                </a:solidFill>
                <a:latin typeface="Glegoo"/>
              </a:rPr>
              <a:t>How to use and build HPC software at CSCS: a practical introduction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37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software development</a:t>
            </a:r>
          </a:p>
        </p:txBody>
      </p:sp>
      <p:pic>
        <p:nvPicPr>
          <p:cNvPr id="7" name="Content Placeholder 6" descr="A diagram of a symbol&#10;&#10;Description automatically generated with medium confidence">
            <a:extLst>
              <a:ext uri="{FF2B5EF4-FFF2-40B4-BE49-F238E27FC236}">
                <a16:creationId xmlns:a16="http://schemas.microsoft.com/office/drawing/2014/main" id="{04B7C796-EBB6-B8B5-FEF5-1803FAB0E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192" y="80666"/>
            <a:ext cx="4213377" cy="2037877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7</a:t>
            </a:fld>
            <a:endParaRPr lang="de-CH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E523494-8E79-1292-6C62-5583B8EF9D7A}"/>
              </a:ext>
            </a:extLst>
          </p:cNvPr>
          <p:cNvSpPr txBox="1">
            <a:spLocks/>
          </p:cNvSpPr>
          <p:nvPr/>
        </p:nvSpPr>
        <p:spPr>
          <a:xfrm>
            <a:off x="431800" y="1087439"/>
            <a:ext cx="11328400" cy="5140325"/>
          </a:xfrm>
          <a:prstGeom prst="rect">
            <a:avLst/>
          </a:prstGeom>
        </p:spPr>
        <p:txBody>
          <a:bodyPr vert="horz" lIns="0" tIns="57600" rIns="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rgbClr val="A60B16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A60B16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Scientific software have a longer lifespan than supercomputers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Code will be refactored to use latest hardware (accelerators) leading to costly scientific validation of outputs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Hardware heterogeneity + new programing env. lead to combinatorial number of tests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dirty="0"/>
              <a:t>	</a:t>
            </a:r>
            <a:r>
              <a:rPr lang="en-US" dirty="0">
                <a:sym typeface="Wingdings" pitchFamily="2" charset="2"/>
              </a:rPr>
              <a:t> Adapt supercomputer services to application sustainability needs</a:t>
            </a:r>
            <a:endParaRPr lang="en-US" dirty="0"/>
          </a:p>
          <a:p>
            <a:endParaRPr lang="en-US" dirty="0"/>
          </a:p>
        </p:txBody>
      </p:sp>
      <p:sp>
        <p:nvSpPr>
          <p:cNvPr id="3" name="Folded Corner 2">
            <a:extLst>
              <a:ext uri="{FF2B5EF4-FFF2-40B4-BE49-F238E27FC236}">
                <a16:creationId xmlns:a16="http://schemas.microsoft.com/office/drawing/2014/main" id="{05B0EEE8-3EC6-834D-DEA7-3C9C166981DB}"/>
              </a:ext>
            </a:extLst>
          </p:cNvPr>
          <p:cNvSpPr/>
          <p:nvPr/>
        </p:nvSpPr>
        <p:spPr>
          <a:xfrm>
            <a:off x="3773464" y="4581128"/>
            <a:ext cx="4410767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Continuous Integration and Development for Scientific Applications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42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Movements of large datasets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Explosion of scientific data generation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Daily PB of data generated by high resolution simulations or scientific devices</a:t>
            </a:r>
          </a:p>
          <a:p>
            <a:pPr marL="457200" indent="-457200">
              <a:buAutoNum type="arabicPeriod"/>
            </a:pPr>
            <a:r>
              <a:rPr lang="en-US" dirty="0"/>
              <a:t>Cost of data transfer, network distance between producer and consumer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 Bridge compute and data together: select data, dedicated network link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8</a:t>
            </a:fld>
            <a:endParaRPr lang="de-CH" dirty="0"/>
          </a:p>
        </p:txBody>
      </p:sp>
      <p:pic>
        <p:nvPicPr>
          <p:cNvPr id="1026" name="Picture 2" descr="3d rendering of space with particles collected in the center. a bright and magical explosion of a star made of particles">
            <a:extLst>
              <a:ext uri="{FF2B5EF4-FFF2-40B4-BE49-F238E27FC236}">
                <a16:creationId xmlns:a16="http://schemas.microsoft.com/office/drawing/2014/main" id="{E5B2C3C7-3B07-3849-54D4-485E0C782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892" y="293875"/>
            <a:ext cx="2822563" cy="1587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3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-48328"/>
            <a:ext cx="11328400" cy="862012"/>
          </a:xfrm>
        </p:spPr>
        <p:txBody>
          <a:bodyPr/>
          <a:lstStyle/>
          <a:p>
            <a:r>
              <a:rPr lang="en-US" dirty="0"/>
              <a:t>Flexible scientific workflows (1)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Simplify access to HPC resources for workflow to increase researcher efficiency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Need programmable interfaces to HPC resources</a:t>
            </a:r>
          </a:p>
          <a:p>
            <a:pPr marL="457200" indent="-457200">
              <a:buAutoNum type="arabicPeriod"/>
            </a:pPr>
            <a:r>
              <a:rPr lang="en-US" dirty="0"/>
              <a:t>Bring your own software stack or user environments (example ML)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	 Use REST API and containers to facilitate scientific workflows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/>
              <a:t>CSCS Peer Review - 2023.09.18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9</a:t>
            </a:fld>
            <a:endParaRPr lang="de-CH" dirty="0"/>
          </a:p>
        </p:txBody>
      </p:sp>
      <p:pic>
        <p:nvPicPr>
          <p:cNvPr id="13" name="Picture 12" descr="A close-up of a sign&#10;&#10;Description automatically generated">
            <a:extLst>
              <a:ext uri="{FF2B5EF4-FFF2-40B4-BE49-F238E27FC236}">
                <a16:creationId xmlns:a16="http://schemas.microsoft.com/office/drawing/2014/main" id="{D5F71C87-ED52-82FB-B949-C5D76F89B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423" y="-14242"/>
            <a:ext cx="5283448" cy="2046990"/>
          </a:xfrm>
          <a:prstGeom prst="rect">
            <a:avLst/>
          </a:prstGeom>
        </p:spPr>
      </p:pic>
      <p:sp>
        <p:nvSpPr>
          <p:cNvPr id="6" name="Folded Corner 5">
            <a:extLst>
              <a:ext uri="{FF2B5EF4-FFF2-40B4-BE49-F238E27FC236}">
                <a16:creationId xmlns:a16="http://schemas.microsoft.com/office/drawing/2014/main" id="{8B8ECDC7-98CA-AAC0-4FB3-681DCF867CA8}"/>
              </a:ext>
            </a:extLst>
          </p:cNvPr>
          <p:cNvSpPr/>
          <p:nvPr/>
        </p:nvSpPr>
        <p:spPr>
          <a:xfrm>
            <a:off x="3719736" y="5157192"/>
            <a:ext cx="4032448" cy="841943"/>
          </a:xfrm>
          <a:prstGeom prst="foldedCorner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GB" b="1" dirty="0">
                <a:ln/>
                <a:solidFill>
                  <a:schemeClr val="accent3"/>
                </a:solidFill>
                <a:latin typeface="Glegoo"/>
              </a:rPr>
              <a:t>Automate your HPC workflows with FirecREST API and Sarus</a:t>
            </a:r>
            <a:endParaRPr lang="en-GB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13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PPT Template CSCS">
  <a:themeElements>
    <a:clrScheme name="CSCS_Renato">
      <a:dk1>
        <a:sysClr val="windowText" lastClr="000000"/>
      </a:dk1>
      <a:lt1>
        <a:sysClr val="window" lastClr="FFFFFF"/>
      </a:lt1>
      <a:dk2>
        <a:srgbClr val="1F407A"/>
      </a:dk2>
      <a:lt2>
        <a:srgbClr val="E2001A"/>
      </a:lt2>
      <a:accent1>
        <a:srgbClr val="72791C"/>
      </a:accent1>
      <a:accent2>
        <a:srgbClr val="007A96"/>
      </a:accent2>
      <a:accent3>
        <a:srgbClr val="974806"/>
      </a:accent3>
      <a:accent4>
        <a:srgbClr val="800080"/>
      </a:accent4>
      <a:accent5>
        <a:srgbClr val="A78720"/>
      </a:accent5>
      <a:accent6>
        <a:srgbClr val="A60B16"/>
      </a:accent6>
      <a:hlink>
        <a:srgbClr val="A60B16"/>
      </a:hlink>
      <a:folHlink>
        <a:srgbClr val="A60B16"/>
      </a:folHlink>
    </a:clrScheme>
    <a:fontScheme name="CSC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9BF7916-C95C-3441-A137-244B0510014A}" vid="{5D6456C2-A061-0E4C-A64D-F9C2DE1A4CE0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 Template CSCS</Template>
  <TotalTime>28833</TotalTime>
  <Words>2019</Words>
  <Application>Microsoft Macintosh PowerPoint</Application>
  <PresentationFormat>Widescreen</PresentationFormat>
  <Paragraphs>306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Franklin Gothic Medium</vt:lpstr>
      <vt:lpstr>Glegoo</vt:lpstr>
      <vt:lpstr>Wingdings</vt:lpstr>
      <vt:lpstr>PPT Template CSCS</vt:lpstr>
      <vt:lpstr>Alps technology</vt:lpstr>
      <vt:lpstr>Alps Technology in a nutshell</vt:lpstr>
      <vt:lpstr>Alps Research Infrastructure</vt:lpstr>
      <vt:lpstr>Grace-Hopper superchip (GH200)</vt:lpstr>
      <vt:lpstr>Problem statements – more than an HPC infra</vt:lpstr>
      <vt:lpstr>One-size-fits-all approach for HPC</vt:lpstr>
      <vt:lpstr>Sustainable software development</vt:lpstr>
      <vt:lpstr>Movements of large datasets</vt:lpstr>
      <vt:lpstr>Flexible scientific workflows (1)</vt:lpstr>
      <vt:lpstr>Summary</vt:lpstr>
      <vt:lpstr>Alps technology - vCluster</vt:lpstr>
      <vt:lpstr>Versatile software-defined cluster  vCluster technology</vt:lpstr>
      <vt:lpstr>HPC and Cloud concepts to enable Science</vt:lpstr>
      <vt:lpstr>vCluster layers and tenant concept</vt:lpstr>
      <vt:lpstr>PowerPoint Presentation</vt:lpstr>
      <vt:lpstr>Platforms and vClusters</vt:lpstr>
      <vt:lpstr>On-going and future technology developments</vt:lpstr>
      <vt:lpstr>Thank you for your attention.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Alps technology</dc:title>
  <dc:creator>Martinasso Maxime</dc:creator>
  <cp:lastModifiedBy>Martinasso Maxime</cp:lastModifiedBy>
  <cp:revision>3</cp:revision>
  <dcterms:created xsi:type="dcterms:W3CDTF">2023-08-30T11:28:56Z</dcterms:created>
  <dcterms:modified xsi:type="dcterms:W3CDTF">2024-08-31T17:51:59Z</dcterms:modified>
</cp:coreProperties>
</file>

<file path=docProps/thumbnail.jpeg>
</file>